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33" r:id="rId1"/>
  </p:sldMasterIdLst>
  <p:notesMasterIdLst>
    <p:notesMasterId r:id="rId16"/>
  </p:notesMasterIdLst>
  <p:sldIdLst>
    <p:sldId id="295" r:id="rId2"/>
    <p:sldId id="1159" r:id="rId3"/>
    <p:sldId id="1175" r:id="rId4"/>
    <p:sldId id="1174" r:id="rId5"/>
    <p:sldId id="1176" r:id="rId6"/>
    <p:sldId id="1178" r:id="rId7"/>
    <p:sldId id="1179" r:id="rId8"/>
    <p:sldId id="1177" r:id="rId9"/>
    <p:sldId id="1180" r:id="rId10"/>
    <p:sldId id="1181" r:id="rId11"/>
    <p:sldId id="1182" r:id="rId12"/>
    <p:sldId id="1166" r:id="rId13"/>
    <p:sldId id="1183" r:id="rId14"/>
    <p:sldId id="1184" r:id="rId15"/>
  </p:sldIdLst>
  <p:sldSz cx="9144000" cy="5143500" type="screen16x9"/>
  <p:notesSz cx="6797675" cy="992505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Татьяна Дмитриевна Худоиева" initials="ТДХ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68691"/>
    <a:srgbClr val="FFFF99"/>
    <a:srgbClr val="F5C7AD"/>
    <a:srgbClr val="000066"/>
    <a:srgbClr val="68E462"/>
    <a:srgbClr val="F7E92D"/>
    <a:srgbClr val="FAE0D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17E7487A-0F21-4037-A438-0F5C1BEBBD54}">
  <a:tblStyle styleId="{17E7487A-0F21-4037-A438-0F5C1BEBBD5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9" autoAdjust="0"/>
    <p:restoredTop sz="96391" autoAdjust="0"/>
  </p:normalViewPr>
  <p:slideViewPr>
    <p:cSldViewPr snapToGrid="0">
      <p:cViewPr>
        <p:scale>
          <a:sx n="114" d="100"/>
          <a:sy n="114" d="100"/>
        </p:scale>
        <p:origin x="-594" y="-1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706" tIns="91706" rIns="91706" bIns="91706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96285493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1600" y="749300"/>
            <a:ext cx="6657975" cy="37449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lIns="91721" tIns="45861" rIns="91721" bIns="45861"/>
          <a:lstStyle/>
          <a:p>
            <a:pPr algn="r" defTabSz="917208">
              <a:buClrTx/>
              <a:defRPr/>
            </a:pPr>
            <a:fld id="{508B0DA9-4471-4BF8-8845-C5590B79DF0B}" type="slidenum">
              <a:rPr lang="ru-RU" sz="1200" kern="1200">
                <a:solidFill>
                  <a:prstClr val="black"/>
                </a:solidFill>
                <a:latin typeface="Calibri"/>
                <a:ea typeface="+mn-ea"/>
                <a:cs typeface="+mn-cs"/>
              </a:rPr>
              <a:pPr algn="r" defTabSz="917208">
                <a:buClrTx/>
                <a:defRPr/>
              </a:pPr>
              <a:t>2</a:t>
            </a:fld>
            <a:endParaRPr lang="ru-RU" sz="1200" kern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99922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1600" y="749300"/>
            <a:ext cx="6657975" cy="37449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49688" y="9426575"/>
            <a:ext cx="2946400" cy="496888"/>
          </a:xfrm>
          <a:prstGeom prst="rect">
            <a:avLst/>
          </a:prstGeom>
        </p:spPr>
        <p:txBody>
          <a:bodyPr lIns="91721" tIns="45861" rIns="91721" bIns="45861"/>
          <a:lstStyle/>
          <a:p>
            <a:pPr algn="r" defTabSz="917208">
              <a:buClrTx/>
              <a:defRPr/>
            </a:pPr>
            <a:fld id="{508B0DA9-4471-4BF8-8845-C5590B79DF0B}" type="slidenum">
              <a:rPr lang="ru-RU" sz="1200" kern="1200">
                <a:solidFill>
                  <a:prstClr val="black"/>
                </a:solidFill>
                <a:latin typeface="Calibri"/>
                <a:ea typeface="+mn-ea"/>
                <a:cs typeface="+mn-cs"/>
              </a:rPr>
              <a:pPr algn="r" defTabSz="917208">
                <a:buClrTx/>
                <a:defRPr/>
              </a:pPr>
              <a:t>11</a:t>
            </a:fld>
            <a:endParaRPr lang="ru-RU" sz="1200" kern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99922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1600" y="749300"/>
            <a:ext cx="6657975" cy="37449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Готов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lIns="91721" tIns="45861" rIns="91721" bIns="45861"/>
          <a:lstStyle/>
          <a:p>
            <a:pPr algn="r" defTabSz="917208">
              <a:buClrTx/>
              <a:defRPr/>
            </a:pPr>
            <a:fld id="{508B0DA9-4471-4BF8-8845-C5590B79DF0B}" type="slidenum">
              <a:rPr lang="ru-RU" sz="1200" kern="1200">
                <a:solidFill>
                  <a:prstClr val="black"/>
                </a:solidFill>
                <a:latin typeface="Calibri"/>
                <a:ea typeface="+mn-ea"/>
              </a:rPr>
              <a:pPr algn="r" defTabSz="917208">
                <a:buClrTx/>
                <a:defRPr/>
              </a:pPr>
              <a:t>12</a:t>
            </a:fld>
            <a:endParaRPr lang="ru-RU" sz="1200" kern="12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12124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1600" y="749300"/>
            <a:ext cx="6657975" cy="37449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Готов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lIns="91721" tIns="45861" rIns="91721" bIns="45861"/>
          <a:lstStyle/>
          <a:p>
            <a:pPr algn="r" defTabSz="917208">
              <a:buClrTx/>
              <a:defRPr/>
            </a:pPr>
            <a:fld id="{508B0DA9-4471-4BF8-8845-C5590B79DF0B}" type="slidenum">
              <a:rPr lang="ru-RU" sz="1200" kern="1200">
                <a:solidFill>
                  <a:prstClr val="black"/>
                </a:solidFill>
                <a:latin typeface="Calibri"/>
                <a:ea typeface="+mn-ea"/>
              </a:rPr>
              <a:pPr algn="r" defTabSz="917208">
                <a:buClrTx/>
                <a:defRPr/>
              </a:pPr>
              <a:t>13</a:t>
            </a:fld>
            <a:endParaRPr lang="ru-RU" sz="1200" kern="12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1212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1600" y="749300"/>
            <a:ext cx="6657975" cy="37449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49826" y="9426801"/>
            <a:ext cx="2946246" cy="496651"/>
          </a:xfrm>
          <a:prstGeom prst="rect">
            <a:avLst/>
          </a:prstGeom>
        </p:spPr>
        <p:txBody>
          <a:bodyPr lIns="91721" tIns="45861" rIns="91721" bIns="45861"/>
          <a:lstStyle/>
          <a:p>
            <a:pPr algn="r" defTabSz="917208">
              <a:buClrTx/>
              <a:defRPr/>
            </a:pPr>
            <a:fld id="{508B0DA9-4471-4BF8-8845-C5590B79DF0B}" type="slidenum">
              <a:rPr lang="ru-RU" sz="1200" kern="1200">
                <a:solidFill>
                  <a:prstClr val="black"/>
                </a:solidFill>
                <a:latin typeface="Calibri"/>
                <a:ea typeface="+mn-ea"/>
                <a:cs typeface="+mn-cs"/>
              </a:rPr>
              <a:pPr algn="r" defTabSz="917208">
                <a:buClrTx/>
                <a:defRPr/>
              </a:pPr>
              <a:t>3</a:t>
            </a:fld>
            <a:endParaRPr lang="ru-RU" sz="1200" kern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3422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1600" y="749300"/>
            <a:ext cx="6657975" cy="37449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lIns="91721" tIns="45861" rIns="91721" bIns="45861"/>
          <a:lstStyle/>
          <a:p>
            <a:pPr algn="r" defTabSz="917208">
              <a:buClrTx/>
              <a:defRPr/>
            </a:pPr>
            <a:fld id="{508B0DA9-4471-4BF8-8845-C5590B79DF0B}" type="slidenum">
              <a:rPr lang="ru-RU" sz="1200" kern="1200">
                <a:solidFill>
                  <a:prstClr val="black"/>
                </a:solidFill>
                <a:latin typeface="Calibri"/>
                <a:ea typeface="+mn-ea"/>
                <a:cs typeface="+mn-cs"/>
              </a:rPr>
              <a:pPr algn="r" defTabSz="917208">
                <a:buClrTx/>
                <a:defRPr/>
              </a:pPr>
              <a:t>4</a:t>
            </a:fld>
            <a:endParaRPr lang="ru-RU" sz="1200" kern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9992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1600" y="749300"/>
            <a:ext cx="6657975" cy="37449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lIns="91721" tIns="45861" rIns="91721" bIns="45861"/>
          <a:lstStyle/>
          <a:p>
            <a:pPr algn="r" defTabSz="917208">
              <a:buClrTx/>
              <a:defRPr/>
            </a:pPr>
            <a:fld id="{508B0DA9-4471-4BF8-8845-C5590B79DF0B}" type="slidenum">
              <a:rPr lang="ru-RU" sz="1200" kern="1200">
                <a:solidFill>
                  <a:prstClr val="black"/>
                </a:solidFill>
                <a:latin typeface="Calibri"/>
                <a:ea typeface="+mn-ea"/>
                <a:cs typeface="+mn-cs"/>
              </a:rPr>
              <a:pPr algn="r" defTabSz="917208">
                <a:buClrTx/>
                <a:defRPr/>
              </a:pPr>
              <a:t>5</a:t>
            </a:fld>
            <a:endParaRPr lang="ru-RU" sz="1200" kern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9992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1600" y="749300"/>
            <a:ext cx="6657975" cy="37449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Готов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49826" y="9426801"/>
            <a:ext cx="2946246" cy="496651"/>
          </a:xfrm>
          <a:prstGeom prst="rect">
            <a:avLst/>
          </a:prstGeom>
        </p:spPr>
        <p:txBody>
          <a:bodyPr lIns="91721" tIns="45861" rIns="91721" bIns="45861"/>
          <a:lstStyle/>
          <a:p>
            <a:pPr algn="r" defTabSz="917208">
              <a:buClrTx/>
              <a:defRPr/>
            </a:pPr>
            <a:fld id="{508B0DA9-4471-4BF8-8845-C5590B79DF0B}" type="slidenum">
              <a:rPr lang="ru-RU" sz="1200" kern="1200">
                <a:solidFill>
                  <a:prstClr val="black"/>
                </a:solidFill>
                <a:latin typeface="Calibri"/>
                <a:ea typeface="+mn-ea"/>
              </a:rPr>
              <a:pPr algn="r" defTabSz="917208">
                <a:buClrTx/>
                <a:defRPr/>
              </a:pPr>
              <a:t>6</a:t>
            </a:fld>
            <a:endParaRPr lang="ru-RU" sz="1200" kern="12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12124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1600" y="749300"/>
            <a:ext cx="6657975" cy="37449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Готов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49826" y="9426801"/>
            <a:ext cx="2946246" cy="496651"/>
          </a:xfrm>
          <a:prstGeom prst="rect">
            <a:avLst/>
          </a:prstGeom>
        </p:spPr>
        <p:txBody>
          <a:bodyPr lIns="91721" tIns="45861" rIns="91721" bIns="45861"/>
          <a:lstStyle/>
          <a:p>
            <a:pPr algn="r" defTabSz="917208">
              <a:buClrTx/>
              <a:defRPr/>
            </a:pPr>
            <a:fld id="{508B0DA9-4471-4BF8-8845-C5590B79DF0B}" type="slidenum">
              <a:rPr lang="ru-RU" sz="1200" kern="1200">
                <a:solidFill>
                  <a:prstClr val="black"/>
                </a:solidFill>
                <a:latin typeface="Calibri"/>
                <a:ea typeface="+mn-ea"/>
              </a:rPr>
              <a:pPr algn="r" defTabSz="917208">
                <a:buClrTx/>
                <a:defRPr/>
              </a:pPr>
              <a:t>7</a:t>
            </a:fld>
            <a:endParaRPr lang="ru-RU" sz="1200" kern="12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1212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1600" y="749300"/>
            <a:ext cx="6657975" cy="37449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49826" y="9426801"/>
            <a:ext cx="2946246" cy="496651"/>
          </a:xfrm>
          <a:prstGeom prst="rect">
            <a:avLst/>
          </a:prstGeom>
        </p:spPr>
        <p:txBody>
          <a:bodyPr lIns="91721" tIns="45861" rIns="91721" bIns="45861"/>
          <a:lstStyle/>
          <a:p>
            <a:pPr algn="r" defTabSz="917208">
              <a:buClrTx/>
              <a:defRPr/>
            </a:pPr>
            <a:fld id="{508B0DA9-4471-4BF8-8845-C5590B79DF0B}" type="slidenum">
              <a:rPr lang="ru-RU" sz="1200" kern="1200">
                <a:solidFill>
                  <a:prstClr val="black"/>
                </a:solidFill>
                <a:latin typeface="Calibri"/>
                <a:ea typeface="+mn-ea"/>
                <a:cs typeface="+mn-cs"/>
              </a:rPr>
              <a:pPr algn="r" defTabSz="917208">
                <a:buClrTx/>
                <a:defRPr/>
              </a:pPr>
              <a:t>8</a:t>
            </a:fld>
            <a:endParaRPr lang="ru-RU" sz="1200" kern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9909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1600" y="749300"/>
            <a:ext cx="6657975" cy="37449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49688" y="9426575"/>
            <a:ext cx="2946400" cy="496888"/>
          </a:xfrm>
          <a:prstGeom prst="rect">
            <a:avLst/>
          </a:prstGeom>
        </p:spPr>
        <p:txBody>
          <a:bodyPr lIns="91721" tIns="45861" rIns="91721" bIns="45861"/>
          <a:lstStyle/>
          <a:p>
            <a:pPr algn="r" defTabSz="917208">
              <a:buClrTx/>
              <a:defRPr/>
            </a:pPr>
            <a:fld id="{508B0DA9-4471-4BF8-8845-C5590B79DF0B}" type="slidenum">
              <a:rPr lang="ru-RU" sz="1200" kern="1200">
                <a:solidFill>
                  <a:prstClr val="black"/>
                </a:solidFill>
                <a:latin typeface="Calibri"/>
                <a:ea typeface="+mn-ea"/>
                <a:cs typeface="+mn-cs"/>
              </a:rPr>
              <a:pPr algn="r" defTabSz="917208">
                <a:buClrTx/>
                <a:defRPr/>
              </a:pPr>
              <a:t>9</a:t>
            </a:fld>
            <a:endParaRPr lang="ru-RU" sz="1200" kern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99922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1600" y="749300"/>
            <a:ext cx="6657975" cy="37449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49688" y="9426575"/>
            <a:ext cx="2946400" cy="496888"/>
          </a:xfrm>
          <a:prstGeom prst="rect">
            <a:avLst/>
          </a:prstGeom>
        </p:spPr>
        <p:txBody>
          <a:bodyPr lIns="91721" tIns="45861" rIns="91721" bIns="45861"/>
          <a:lstStyle/>
          <a:p>
            <a:pPr algn="r" defTabSz="917208">
              <a:buClrTx/>
              <a:defRPr/>
            </a:pPr>
            <a:fld id="{508B0DA9-4471-4BF8-8845-C5590B79DF0B}" type="slidenum">
              <a:rPr lang="ru-RU" sz="1200" kern="1200">
                <a:solidFill>
                  <a:prstClr val="black"/>
                </a:solidFill>
                <a:latin typeface="Calibri"/>
                <a:ea typeface="+mn-ea"/>
                <a:cs typeface="+mn-cs"/>
              </a:rPr>
              <a:pPr algn="r" defTabSz="917208">
                <a:buClrTx/>
                <a:defRPr/>
              </a:pPr>
              <a:t>10</a:t>
            </a:fld>
            <a:endParaRPr lang="ru-RU" sz="1200" kern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9992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51"/>
            <a:ext cx="7543800" cy="1945481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6461760" cy="8001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752600" cy="4388644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114800"/>
            <a:ext cx="7659687" cy="8763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889647"/>
            <a:ext cx="6135687" cy="12251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121658"/>
            <a:ext cx="7772400" cy="44577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4572000"/>
            <a:ext cx="7772401" cy="4572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285750"/>
            <a:ext cx="7772400" cy="370713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121458"/>
            <a:ext cx="7772400" cy="445970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4572000"/>
            <a:ext cx="7772400" cy="45948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620000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4114800"/>
            <a:ext cx="685800" cy="514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4236720"/>
            <a:ext cx="548640" cy="2971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882821" y="2990850"/>
            <a:ext cx="177546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56152" y="1188720"/>
            <a:ext cx="18287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2005" y="1118483"/>
            <a:ext cx="660483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300" b="1" dirty="0" smtClean="0">
              <a:solidFill>
                <a:srgbClr val="404888"/>
              </a:solidFill>
              <a:latin typeface="Futura PT Bold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300" b="1" dirty="0" smtClean="0">
                <a:solidFill>
                  <a:srgbClr val="404888"/>
                </a:solidFill>
                <a:latin typeface="Futura PT Bold"/>
                <a:ea typeface="Verdana" panose="020B0604030504040204" pitchFamily="34" charset="0"/>
                <a:cs typeface="Times New Roman" panose="02020603050405020304" pitchFamily="18" charset="0"/>
              </a:rPr>
              <a:t>Анализ </a:t>
            </a:r>
            <a:endParaRPr lang="ru-RU" sz="2300" b="1" dirty="0">
              <a:solidFill>
                <a:srgbClr val="404888"/>
              </a:solidFill>
              <a:latin typeface="Futura PT Bold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300" b="1" dirty="0">
                <a:solidFill>
                  <a:srgbClr val="404888"/>
                </a:solidFill>
                <a:latin typeface="Futura PT Bold"/>
                <a:ea typeface="Verdana" panose="020B0604030504040204" pitchFamily="34" charset="0"/>
                <a:cs typeface="Times New Roman" panose="02020603050405020304" pitchFamily="18" charset="0"/>
              </a:rPr>
              <a:t>Всероссийских проверочных работ</a:t>
            </a:r>
          </a:p>
          <a:p>
            <a:pPr algn="ctr"/>
            <a:r>
              <a:rPr lang="ru-RU" sz="2300" b="1" dirty="0">
                <a:solidFill>
                  <a:srgbClr val="404888"/>
                </a:solidFill>
                <a:latin typeface="Futura PT Bold"/>
                <a:ea typeface="Verdana" panose="020B0604030504040204" pitchFamily="34" charset="0"/>
                <a:cs typeface="Times New Roman" panose="02020603050405020304" pitchFamily="18" charset="0"/>
              </a:rPr>
              <a:t>в </a:t>
            </a:r>
            <a:r>
              <a:rPr lang="ru-RU" sz="2300" b="1" dirty="0" smtClean="0">
                <a:solidFill>
                  <a:srgbClr val="404888"/>
                </a:solidFill>
                <a:latin typeface="Futura PT Bold"/>
                <a:ea typeface="Verdana" panose="020B0604030504040204" pitchFamily="34" charset="0"/>
                <a:cs typeface="Times New Roman" panose="02020603050405020304" pitchFamily="18" charset="0"/>
              </a:rPr>
              <a:t>Промышленновском муниципальном округе</a:t>
            </a:r>
            <a:endParaRPr lang="ru-RU" sz="2300" b="1" dirty="0">
              <a:solidFill>
                <a:srgbClr val="404888"/>
              </a:solidFill>
              <a:latin typeface="Futura PT Bold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300" b="1" dirty="0">
                <a:solidFill>
                  <a:srgbClr val="404888"/>
                </a:solidFill>
                <a:latin typeface="Futura PT Bold"/>
                <a:ea typeface="Verdana" panose="020B0604030504040204" pitchFamily="34" charset="0"/>
                <a:cs typeface="Times New Roman" panose="02020603050405020304" pitchFamily="18" charset="0"/>
              </a:rPr>
              <a:t>в 2020 году</a:t>
            </a:r>
          </a:p>
          <a:p>
            <a:pPr algn="ctr"/>
            <a:endParaRPr lang="ru-RU" sz="2400" b="1" dirty="0">
              <a:solidFill>
                <a:srgbClr val="404888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rgbClr val="404888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rgbClr val="404888"/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Завьялова Татьяна Борисовна,</a:t>
            </a:r>
            <a:r>
              <a:rPr lang="ru-RU" sz="1600" dirty="0">
                <a:solidFill>
                  <a:srgbClr val="404888"/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404888"/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404888"/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директор </a:t>
            </a:r>
            <a:r>
              <a:rPr lang="ru-RU" sz="1600" dirty="0" smtClean="0">
                <a:solidFill>
                  <a:srgbClr val="404888"/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Муниципального бюджетного учреждения</a:t>
            </a:r>
            <a:r>
              <a:rPr lang="ru-RU" sz="1600" dirty="0">
                <a:solidFill>
                  <a:srgbClr val="404888"/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404888"/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404888"/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«Центр развития образования» </a:t>
            </a:r>
            <a:endParaRPr lang="ru-RU" sz="1600" dirty="0">
              <a:solidFill>
                <a:srgbClr val="404888"/>
              </a:solidFill>
              <a:latin typeface="+mn-lt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6812" y="3899103"/>
            <a:ext cx="2266007" cy="1117513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4084" y="87080"/>
            <a:ext cx="1131634" cy="116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4576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6">
            <a:extLst>
              <a:ext uri="{FF2B5EF4-FFF2-40B4-BE49-F238E27FC236}">
                <a16:creationId xmlns:a16="http://schemas.microsoft.com/office/drawing/2014/main" xmlns="" id="{FC7E85EB-88CD-4A01-85B5-9CAA952E903D}"/>
              </a:ext>
            </a:extLst>
          </p:cNvPr>
          <p:cNvSpPr txBox="1">
            <a:spLocks noGrp="1"/>
          </p:cNvSpPr>
          <p:nvPr/>
        </p:nvSpPr>
        <p:spPr>
          <a:xfrm>
            <a:off x="8496300" y="4793164"/>
            <a:ext cx="647700" cy="273844"/>
          </a:xfrm>
          <a:prstGeom prst="rect">
            <a:avLst/>
          </a:prstGeom>
          <a:noFill/>
        </p:spPr>
        <p:txBody>
          <a:bodyPr lIns="91438" tIns="45719" rIns="91438" bIns="45719" anchor="ctr"/>
          <a:lstStyle/>
          <a:p>
            <a:pPr algn="r" defTabSz="685800">
              <a:buClrTx/>
              <a:defRPr/>
            </a:pPr>
            <a:fld id="{C818C87A-BB88-40BF-A308-03227C0B2C50}" type="slidenum">
              <a:rPr lang="ru-RU" sz="1200" b="1" kern="12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n-ea"/>
                <a:cs typeface="Calibri" pitchFamily="34" charset="0"/>
              </a:rPr>
              <a:pPr algn="r" defTabSz="685800">
                <a:buClrTx/>
                <a:defRPr/>
              </a:pPr>
              <a:t>10</a:t>
            </a:fld>
            <a:endParaRPr lang="ru-RU" sz="1200" b="1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9174" y="0"/>
            <a:ext cx="7591536" cy="132343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404888"/>
                </a:solidFill>
                <a:latin typeface="Futura PT Bold"/>
                <a:ea typeface="Verdana" panose="020B0604030504040204" pitchFamily="34" charset="0"/>
                <a:cs typeface="Times New Roman" panose="02020603050405020304" pitchFamily="18" charset="0"/>
              </a:rPr>
              <a:t>Анализ результатов ВПР в </a:t>
            </a:r>
          </a:p>
          <a:p>
            <a:pPr algn="ctr"/>
            <a:r>
              <a:rPr lang="ru-RU" sz="2000" b="1" dirty="0" smtClean="0">
                <a:solidFill>
                  <a:srgbClr val="404888"/>
                </a:solidFill>
                <a:latin typeface="Futura PT Bold"/>
                <a:ea typeface="Verdana" panose="020B0604030504040204" pitchFamily="34" charset="0"/>
                <a:cs typeface="Times New Roman" panose="02020603050405020304" pitchFamily="18" charset="0"/>
              </a:rPr>
              <a:t>МБОУ «</a:t>
            </a:r>
            <a:r>
              <a:rPr lang="ru-RU" sz="2000" b="1" dirty="0" err="1" smtClean="0">
                <a:solidFill>
                  <a:srgbClr val="404888"/>
                </a:solidFill>
                <a:latin typeface="Futura PT Bold"/>
                <a:ea typeface="Verdana" panose="020B0604030504040204" pitchFamily="34" charset="0"/>
                <a:cs typeface="Times New Roman" panose="02020603050405020304" pitchFamily="18" charset="0"/>
              </a:rPr>
              <a:t>Пьяновская</a:t>
            </a:r>
            <a:r>
              <a:rPr lang="ru-RU" sz="2000" b="1" dirty="0" smtClean="0">
                <a:solidFill>
                  <a:srgbClr val="404888"/>
                </a:solidFill>
                <a:latin typeface="Futura PT Bold"/>
                <a:ea typeface="Verdana" panose="020B0604030504040204" pitchFamily="34" charset="0"/>
                <a:cs typeface="Times New Roman" panose="02020603050405020304" pitchFamily="18" charset="0"/>
              </a:rPr>
              <a:t> ООШ»</a:t>
            </a:r>
          </a:p>
          <a:p>
            <a:pPr algn="ctr"/>
            <a:endParaRPr lang="ru-RU" sz="2000" b="1" dirty="0" smtClean="0">
              <a:solidFill>
                <a:srgbClr val="404888"/>
              </a:solidFill>
              <a:latin typeface="Futura PT Bold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solidFill>
                  <a:srgbClr val="FF0000"/>
                </a:solidFill>
                <a:latin typeface="Futura PT Bold"/>
                <a:ea typeface="Verdana" panose="020B0604030504040204" pitchFamily="34" charset="0"/>
                <a:cs typeface="Times New Roman" panose="02020603050405020304" pitchFamily="18" charset="0"/>
              </a:rPr>
              <a:t>Доля «2» по результатам осенних ВПР-2020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7087273"/>
              </p:ext>
            </p:extLst>
          </p:nvPr>
        </p:nvGraphicFramePr>
        <p:xfrm>
          <a:off x="1279643" y="1411666"/>
          <a:ext cx="6290597" cy="3381498"/>
        </p:xfrm>
        <a:graphic>
          <a:graphicData uri="http://schemas.openxmlformats.org/drawingml/2006/table">
            <a:tbl>
              <a:tblPr firstRow="1" bandRow="1">
                <a:tableStyleId>{17E7487A-0F21-4037-A438-0F5C1BEBBD54}</a:tableStyleId>
              </a:tblPr>
              <a:tblGrid>
                <a:gridCol w="1173835"/>
                <a:gridCol w="983721"/>
                <a:gridCol w="983721"/>
                <a:gridCol w="1068645"/>
                <a:gridCol w="990798"/>
                <a:gridCol w="1089877"/>
              </a:tblGrid>
              <a:tr h="584374">
                <a:tc>
                  <a:txBody>
                    <a:bodyPr/>
                    <a:lstStyle/>
                    <a:p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 5 класс 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(по программе 4 класса)</a:t>
                      </a:r>
                    </a:p>
                    <a:p>
                      <a:pPr algn="ctr"/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 6 класс 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(по программе 5 класса)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7 класс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(по программе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6 класса)</a:t>
                      </a:r>
                    </a:p>
                    <a:p>
                      <a:pPr algn="ctr"/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8 класс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 (по программе 7 класса)</a:t>
                      </a:r>
                    </a:p>
                    <a:p>
                      <a:pPr algn="ctr"/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9 класс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(по программе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8 класса)</a:t>
                      </a:r>
                    </a:p>
                    <a:p>
                      <a:pPr algn="ctr"/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53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Русский язык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54,50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37,50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36,36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20,00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25,00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8114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Математика 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40,00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37,50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53,85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33,30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20,00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2649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Биология 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0,00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66,70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61,54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33,30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0,00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6719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История 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-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50,00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46,15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33,30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-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0058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Обществознание 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-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-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53,85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40,00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-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328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География 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-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-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23,08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33,30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-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4260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Физика 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-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-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-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60,00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-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Английский язык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-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-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-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66,67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-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5033" y="4420895"/>
            <a:ext cx="13112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3894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6">
            <a:extLst>
              <a:ext uri="{FF2B5EF4-FFF2-40B4-BE49-F238E27FC236}">
                <a16:creationId xmlns:a16="http://schemas.microsoft.com/office/drawing/2014/main" xmlns="" id="{FC7E85EB-88CD-4A01-85B5-9CAA952E903D}"/>
              </a:ext>
            </a:extLst>
          </p:cNvPr>
          <p:cNvSpPr txBox="1">
            <a:spLocks noGrp="1"/>
          </p:cNvSpPr>
          <p:nvPr/>
        </p:nvSpPr>
        <p:spPr>
          <a:xfrm>
            <a:off x="8496300" y="4793164"/>
            <a:ext cx="647700" cy="273844"/>
          </a:xfrm>
          <a:prstGeom prst="rect">
            <a:avLst/>
          </a:prstGeom>
          <a:noFill/>
        </p:spPr>
        <p:txBody>
          <a:bodyPr lIns="91438" tIns="45719" rIns="91438" bIns="45719" anchor="ctr"/>
          <a:lstStyle/>
          <a:p>
            <a:pPr algn="r" defTabSz="685800">
              <a:buClrTx/>
              <a:defRPr/>
            </a:pPr>
            <a:fld id="{C818C87A-BB88-40BF-A308-03227C0B2C50}" type="slidenum">
              <a:rPr lang="ru-RU" sz="1200" b="1" kern="12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n-ea"/>
                <a:cs typeface="Calibri" pitchFamily="34" charset="0"/>
              </a:rPr>
              <a:pPr algn="r" defTabSz="685800">
                <a:buClrTx/>
                <a:defRPr/>
              </a:pPr>
              <a:t>11</a:t>
            </a:fld>
            <a:endParaRPr lang="ru-RU" sz="1200" b="1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9174" y="148094"/>
            <a:ext cx="7591536" cy="95410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404888"/>
                </a:solidFill>
                <a:latin typeface="Futura PT Bold"/>
                <a:ea typeface="Verdana" panose="020B0604030504040204" pitchFamily="34" charset="0"/>
                <a:cs typeface="Times New Roman" panose="02020603050405020304" pitchFamily="18" charset="0"/>
              </a:rPr>
              <a:t>Сравнение </a:t>
            </a:r>
            <a:r>
              <a:rPr lang="ru-RU" sz="2800" b="1" dirty="0">
                <a:solidFill>
                  <a:srgbClr val="404888"/>
                </a:solidFill>
                <a:latin typeface="Futura PT Bold"/>
                <a:ea typeface="Verdana" panose="020B0604030504040204" pitchFamily="34" charset="0"/>
                <a:cs typeface="Times New Roman" panose="02020603050405020304" pitchFamily="18" charset="0"/>
              </a:rPr>
              <a:t>отметок с отметками по журналу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5033" y="4420895"/>
            <a:ext cx="13112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16590368"/>
              </p:ext>
            </p:extLst>
          </p:nvPr>
        </p:nvGraphicFramePr>
        <p:xfrm>
          <a:off x="1156034" y="1102201"/>
          <a:ext cx="5938999" cy="3376551"/>
        </p:xfrm>
        <a:graphic>
          <a:graphicData uri="http://schemas.openxmlformats.org/drawingml/2006/table">
            <a:tbl>
              <a:tblPr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tableStyleId>{17E7487A-0F21-4037-A438-0F5C1BEBBD54}</a:tableStyleId>
              </a:tblPr>
              <a:tblGrid>
                <a:gridCol w="2214287"/>
                <a:gridCol w="1728132"/>
                <a:gridCol w="1996580"/>
              </a:tblGrid>
              <a:tr h="32093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Промышленновский муниципальный </a:t>
                      </a:r>
                      <a:r>
                        <a:rPr lang="ru-RU" sz="180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округ</a:t>
                      </a:r>
                      <a:endParaRPr lang="ru-RU" sz="18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Кол-во участников</a:t>
                      </a:r>
                      <a:endParaRPr lang="ru-RU" sz="18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ru-RU" sz="18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 Понизили (Отметка &lt; Отметка по журналу) %</a:t>
                      </a:r>
                      <a:endParaRPr lang="ru-RU" sz="18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3983</a:t>
                      </a:r>
                      <a:endParaRPr lang="ru-RU" sz="18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43</a:t>
                      </a:r>
                      <a:endParaRPr lang="ru-RU" sz="18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 Подтвердили (Отметка = Отметке по журналу) %</a:t>
                      </a:r>
                      <a:endParaRPr lang="ru-RU" sz="18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4802</a:t>
                      </a:r>
                      <a:endParaRPr lang="ru-RU" sz="18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52,6</a:t>
                      </a:r>
                      <a:endParaRPr lang="ru-RU" sz="1800" b="0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ru-RU" sz="18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 Повысили (Отметка &gt; Отметка по журналу) %</a:t>
                      </a:r>
                      <a:endParaRPr lang="ru-RU" sz="18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406</a:t>
                      </a:r>
                      <a:endParaRPr lang="ru-RU" sz="18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4,4</a:t>
                      </a:r>
                      <a:endParaRPr lang="ru-RU" sz="1800" b="0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ru-RU" sz="18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7482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6">
            <a:extLst>
              <a:ext uri="{FF2B5EF4-FFF2-40B4-BE49-F238E27FC236}">
                <a16:creationId xmlns:a16="http://schemas.microsoft.com/office/drawing/2014/main" xmlns="" id="{FC7E85EB-88CD-4A01-85B5-9CAA952E903D}"/>
              </a:ext>
            </a:extLst>
          </p:cNvPr>
          <p:cNvSpPr txBox="1">
            <a:spLocks noGrp="1"/>
          </p:cNvSpPr>
          <p:nvPr/>
        </p:nvSpPr>
        <p:spPr>
          <a:xfrm>
            <a:off x="8496300" y="4793164"/>
            <a:ext cx="647700" cy="273844"/>
          </a:xfrm>
          <a:prstGeom prst="rect">
            <a:avLst/>
          </a:prstGeom>
          <a:noFill/>
        </p:spPr>
        <p:txBody>
          <a:bodyPr lIns="91438" tIns="45719" rIns="91438" bIns="45719" anchor="ctr"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fld id="{C818C87A-BB88-40BF-A308-03227C0B2C50}" type="slidenum">
              <a:rPr kumimoji="0" lang="ru-RU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Calibri" pitchFamily="34" charset="0"/>
                <a:sym typeface="Arial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t>12</a:t>
            </a:fld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Calibri" pitchFamily="34" charset="0"/>
              <a:sym typeface="Arial"/>
            </a:endParaRPr>
          </a:p>
        </p:txBody>
      </p:sp>
      <p:cxnSp>
        <p:nvCxnSpPr>
          <p:cNvPr id="20" name="Прямая соединительная линия 19"/>
          <p:cNvCxnSpPr>
            <a:cxnSpLocks/>
          </p:cNvCxnSpPr>
          <p:nvPr/>
        </p:nvCxnSpPr>
        <p:spPr>
          <a:xfrm>
            <a:off x="1014558" y="1031617"/>
            <a:ext cx="4480186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40133" y="20603"/>
            <a:ext cx="8158872" cy="40011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404888"/>
                </a:solidFill>
                <a:effectLst/>
                <a:uLnTx/>
                <a:uFillTx/>
                <a:latin typeface="Futura PT Bold"/>
                <a:ea typeface="Verdana" panose="020B0604030504040204" pitchFamily="34" charset="0"/>
                <a:cs typeface="Times New Roman" panose="02020603050405020304" pitchFamily="18" charset="0"/>
                <a:sym typeface="Arial"/>
              </a:rPr>
              <a:t>Школы с низкими образовательными результатами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43DDBBD-0808-4647-B2F5-1E10683CA586}"/>
              </a:ext>
            </a:extLst>
          </p:cNvPr>
          <p:cNvSpPr/>
          <p:nvPr/>
        </p:nvSpPr>
        <p:spPr>
          <a:xfrm>
            <a:off x="284540" y="519248"/>
            <a:ext cx="8121229" cy="4078039"/>
          </a:xfrm>
          <a:prstGeom prst="rect">
            <a:avLst/>
          </a:prstGeom>
          <a:solidFill>
            <a:sysClr val="window" lastClr="FFFFFF"/>
          </a:solidFill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Критерии для выявления ОО с низкими результатами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Высокий % обучающихся, получивших «2»;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Низкий % обучающихся с высоким результатом (% «5»)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Распределение оценочных процедур по зонам: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Красная зона 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– % «2» – 30% более, может быть % «5» – 15% и менее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</a:rPr>
              <a:t>Жёлтая зона 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– % «2» - 7-29%, % «5» – 16-49%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</a:rPr>
              <a:t>Зелёная зона 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– % «2» – 0-6%, % «5» – 50-100%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Условия для включения школы в список ОО с низкими результатами:</a:t>
            </a:r>
          </a:p>
          <a:p>
            <a:pPr marL="285750" marR="0" lvl="0" indent="-2857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Школа вошла в </a:t>
            </a: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красную зону </a:t>
            </a: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по двум и более процедурам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.</a:t>
            </a:r>
          </a:p>
          <a:p>
            <a:pPr marL="285750" marR="0" lvl="0" indent="-2857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При этом в </a:t>
            </a: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</a:rPr>
              <a:t>зеленую зону 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данная школа вошла </a:t>
            </a: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не более, чем по двум процедурам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.</a:t>
            </a:r>
          </a:p>
          <a:p>
            <a:pPr marL="285750" marR="0" lvl="0" indent="-2857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По всем остальным процедурам школа находится в </a:t>
            </a: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</a:rPr>
              <a:t>жёлтой зоне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13993" y="4556269"/>
            <a:ext cx="1191776" cy="587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881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6">
            <a:extLst>
              <a:ext uri="{FF2B5EF4-FFF2-40B4-BE49-F238E27FC236}">
                <a16:creationId xmlns:a16="http://schemas.microsoft.com/office/drawing/2014/main" xmlns="" id="{FC7E85EB-88CD-4A01-85B5-9CAA952E903D}"/>
              </a:ext>
            </a:extLst>
          </p:cNvPr>
          <p:cNvSpPr txBox="1">
            <a:spLocks noGrp="1"/>
          </p:cNvSpPr>
          <p:nvPr/>
        </p:nvSpPr>
        <p:spPr>
          <a:xfrm>
            <a:off x="8496300" y="4793164"/>
            <a:ext cx="647700" cy="273844"/>
          </a:xfrm>
          <a:prstGeom prst="rect">
            <a:avLst/>
          </a:prstGeom>
          <a:noFill/>
        </p:spPr>
        <p:txBody>
          <a:bodyPr lIns="91438" tIns="45719" rIns="91438" bIns="45719" anchor="ctr"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fld id="{C818C87A-BB88-40BF-A308-03227C0B2C50}" type="slidenum">
              <a:rPr kumimoji="0" lang="ru-RU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Calibri" pitchFamily="34" charset="0"/>
                <a:sym typeface="Arial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t>13</a:t>
            </a:fld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Calibri" pitchFamily="34" charset="0"/>
              <a:sym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40133" y="20603"/>
            <a:ext cx="8158872" cy="40011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404888"/>
                </a:solidFill>
                <a:effectLst/>
                <a:uLnTx/>
                <a:uFillTx/>
                <a:latin typeface="Futura PT Bold"/>
                <a:ea typeface="Verdana" panose="020B0604030504040204" pitchFamily="34" charset="0"/>
                <a:cs typeface="Times New Roman" panose="02020603050405020304" pitchFamily="18" charset="0"/>
                <a:sym typeface="Arial"/>
              </a:rPr>
              <a:t>Школы с низкими образовательными результатами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43DDBBD-0808-4647-B2F5-1E10683CA586}"/>
              </a:ext>
            </a:extLst>
          </p:cNvPr>
          <p:cNvSpPr/>
          <p:nvPr/>
        </p:nvSpPr>
        <p:spPr>
          <a:xfrm>
            <a:off x="284540" y="519248"/>
            <a:ext cx="8121229" cy="382092"/>
          </a:xfrm>
          <a:prstGeom prst="rect">
            <a:avLst/>
          </a:prstGeom>
          <a:solidFill>
            <a:sysClr val="window" lastClr="FFFFFF"/>
          </a:solidFill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13993" y="4556269"/>
            <a:ext cx="1191776" cy="587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96418661"/>
              </p:ext>
            </p:extLst>
          </p:nvPr>
        </p:nvGraphicFramePr>
        <p:xfrm>
          <a:off x="192948" y="1266739"/>
          <a:ext cx="8061817" cy="3212984"/>
        </p:xfrm>
        <a:graphic>
          <a:graphicData uri="http://schemas.openxmlformats.org/drawingml/2006/table">
            <a:tbl>
              <a:tblPr>
                <a:tableStyleId>{17E7487A-0F21-4037-A438-0F5C1BEBBD54}</a:tableStyleId>
              </a:tblPr>
              <a:tblGrid>
                <a:gridCol w="980727"/>
                <a:gridCol w="1081602"/>
                <a:gridCol w="189857"/>
                <a:gridCol w="185111"/>
                <a:gridCol w="189857"/>
                <a:gridCol w="185111"/>
                <a:gridCol w="189857"/>
                <a:gridCol w="185111"/>
                <a:gridCol w="189857"/>
                <a:gridCol w="185111"/>
                <a:gridCol w="189857"/>
                <a:gridCol w="185111"/>
                <a:gridCol w="189857"/>
                <a:gridCol w="185111"/>
                <a:gridCol w="189857"/>
                <a:gridCol w="185111"/>
                <a:gridCol w="189857"/>
                <a:gridCol w="185111"/>
                <a:gridCol w="189857"/>
                <a:gridCol w="185111"/>
                <a:gridCol w="189857"/>
                <a:gridCol w="185111"/>
                <a:gridCol w="189857"/>
                <a:gridCol w="185111"/>
                <a:gridCol w="189857"/>
                <a:gridCol w="185111"/>
                <a:gridCol w="189857"/>
                <a:gridCol w="185111"/>
                <a:gridCol w="189857"/>
                <a:gridCol w="185111"/>
                <a:gridCol w="189857"/>
                <a:gridCol w="185111"/>
                <a:gridCol w="189857"/>
                <a:gridCol w="185111"/>
              </a:tblGrid>
              <a:tr h="37337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Территория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Название ОО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ВПР МА 5 2019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ВПР МА 5 2018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ВПР МА 6 2019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ВПР МА 6 2018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ВПР РУ 5 2019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ВПР РУ 5 2018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ВПР РУ 6 2019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ВПР РУ 6 2018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ОГЭ МА 2019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ОГЭ МА 2018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ОГЭ РУ 2019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ОГЭ РУ 2018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ЕГЭ МА 2019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ЕГЭ МА 2018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ЕГЭ РУ 2019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ЕГЭ РУ 2018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41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" % 2"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% Выс. рез-тов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" % 2"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% Выс. рез-тов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" % 2"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% Выс. рез-тов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" % 2"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% Выс. рез-тов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" % 2"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% Выс. рез-тов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" % 2"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% Выс. рез-тов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" % 2"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% Выс. рез-тов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" % 2"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% </a:t>
                      </a:r>
                      <a:r>
                        <a:rPr lang="ru-RU" sz="700" u="none" strike="noStrike" dirty="0" err="1">
                          <a:effectLst/>
                        </a:rPr>
                        <a:t>Выс</a:t>
                      </a:r>
                      <a:r>
                        <a:rPr lang="ru-RU" sz="700" u="none" strike="noStrike" dirty="0">
                          <a:effectLst/>
                        </a:rPr>
                        <a:t>. рез-</a:t>
                      </a:r>
                      <a:r>
                        <a:rPr lang="ru-RU" sz="700" u="none" strike="noStrike" dirty="0" err="1">
                          <a:effectLst/>
                        </a:rPr>
                        <a:t>тов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" % 2"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% Выс. рез-тов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" % 2"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% Выс. рез-тов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" % 2"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% Выс. рез-тов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" % 2"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% Выс. рез-тов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" % 2"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% Выс. рез-тов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" % 2"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% Выс. рез-тов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" % 2"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% Выс. рез-тов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" % 2"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% </a:t>
                      </a:r>
                      <a:r>
                        <a:rPr lang="ru-RU" sz="700" u="none" strike="noStrike" dirty="0" err="1">
                          <a:effectLst/>
                        </a:rPr>
                        <a:t>Выс</a:t>
                      </a:r>
                      <a:r>
                        <a:rPr lang="ru-RU" sz="700" u="none" strike="noStrike" dirty="0">
                          <a:effectLst/>
                        </a:rPr>
                        <a:t>. рез-</a:t>
                      </a:r>
                      <a:r>
                        <a:rPr lang="ru-RU" sz="700" u="none" strike="noStrike" dirty="0" err="1">
                          <a:effectLst/>
                        </a:rPr>
                        <a:t>тов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424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Промышленновский МО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МБОУ «</a:t>
                      </a:r>
                      <a:r>
                        <a:rPr lang="ru-RU" sz="700" u="none" strike="noStrike" dirty="0" err="1">
                          <a:effectLst/>
                        </a:rPr>
                        <a:t>Заринская</a:t>
                      </a:r>
                      <a:r>
                        <a:rPr lang="ru-RU" sz="700" u="none" strike="noStrike" dirty="0">
                          <a:effectLst/>
                        </a:rPr>
                        <a:t> СОШ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29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25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19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2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38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2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36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8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24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3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44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4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56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4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2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2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20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24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6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13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</a:tr>
              <a:tr h="32424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Промышленновский МО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МБОУ «</a:t>
                      </a:r>
                      <a:r>
                        <a:rPr lang="ru-RU" sz="700" u="none" strike="noStrike" dirty="0" err="1">
                          <a:effectLst/>
                        </a:rPr>
                        <a:t>Падунская</a:t>
                      </a:r>
                      <a:r>
                        <a:rPr lang="ru-RU" sz="700" u="none" strike="noStrike" dirty="0">
                          <a:effectLst/>
                        </a:rPr>
                        <a:t> СОШ»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52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45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41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66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49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3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42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50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79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3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3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3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8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42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15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19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15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</a:tr>
              <a:tr h="32424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Промышленновский МО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МБОУ «Тарасовская СОШ»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26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35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32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40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18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9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37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35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21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29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14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</a:tr>
              <a:tr h="32424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Промышленновский МО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МОБУ «</a:t>
                      </a:r>
                      <a:r>
                        <a:rPr lang="ru-RU" sz="700" u="none" strike="noStrike" dirty="0" err="1">
                          <a:effectLst/>
                        </a:rPr>
                        <a:t>Журавлевская</a:t>
                      </a:r>
                      <a:r>
                        <a:rPr lang="ru-RU" sz="700" u="none" strike="noStrike" dirty="0">
                          <a:effectLst/>
                        </a:rPr>
                        <a:t> ООШ»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47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47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50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17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12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6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64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31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15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33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10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8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20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42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-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-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-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-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-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-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-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-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/>
                </a:tc>
              </a:tr>
              <a:tr h="32424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Промышленновский МО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МБОУ «</a:t>
                      </a:r>
                      <a:r>
                        <a:rPr lang="ru-RU" sz="700" u="none" strike="noStrike" dirty="0" err="1">
                          <a:effectLst/>
                        </a:rPr>
                        <a:t>Калинкинская</a:t>
                      </a:r>
                      <a:r>
                        <a:rPr lang="ru-RU" sz="700" u="none" strike="noStrike" dirty="0">
                          <a:effectLst/>
                        </a:rPr>
                        <a:t> ООШ»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46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71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33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8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54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86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100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21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8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23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38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-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-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-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-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-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-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-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-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/>
                </a:tc>
              </a:tr>
              <a:tr h="32424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Промышленновский МО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МБОУ «</a:t>
                      </a:r>
                      <a:r>
                        <a:rPr lang="ru-RU" sz="700" u="none" strike="noStrike" dirty="0" err="1">
                          <a:effectLst/>
                        </a:rPr>
                        <a:t>Пьяновская</a:t>
                      </a:r>
                      <a:r>
                        <a:rPr lang="ru-RU" sz="700" u="none" strike="noStrike" dirty="0">
                          <a:effectLst/>
                        </a:rPr>
                        <a:t> ООШ»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42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33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33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67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33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17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50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686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20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13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75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17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-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-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-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-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-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-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-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-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669" marR="6669" marT="6669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47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2005" y="1118483"/>
            <a:ext cx="660483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300" b="1" dirty="0" smtClean="0">
              <a:solidFill>
                <a:srgbClr val="404888"/>
              </a:solidFill>
              <a:latin typeface="Futura PT Bold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300" b="1" dirty="0" smtClean="0">
                <a:solidFill>
                  <a:srgbClr val="404888"/>
                </a:solidFill>
                <a:latin typeface="Futura PT Bold"/>
                <a:ea typeface="Verdana" panose="020B0604030504040204" pitchFamily="34" charset="0"/>
                <a:cs typeface="Times New Roman" panose="02020603050405020304" pitchFamily="18" charset="0"/>
              </a:rPr>
              <a:t>Анализ </a:t>
            </a:r>
            <a:endParaRPr lang="ru-RU" sz="2300" b="1" dirty="0">
              <a:solidFill>
                <a:srgbClr val="404888"/>
              </a:solidFill>
              <a:latin typeface="Futura PT Bold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300" b="1" dirty="0">
                <a:solidFill>
                  <a:srgbClr val="404888"/>
                </a:solidFill>
                <a:latin typeface="Futura PT Bold"/>
                <a:ea typeface="Verdana" panose="020B0604030504040204" pitchFamily="34" charset="0"/>
                <a:cs typeface="Times New Roman" panose="02020603050405020304" pitchFamily="18" charset="0"/>
              </a:rPr>
              <a:t>Всероссийских проверочных работ</a:t>
            </a:r>
          </a:p>
          <a:p>
            <a:pPr algn="ctr"/>
            <a:r>
              <a:rPr lang="ru-RU" sz="2300" b="1" dirty="0">
                <a:solidFill>
                  <a:srgbClr val="404888"/>
                </a:solidFill>
                <a:latin typeface="Futura PT Bold"/>
                <a:ea typeface="Verdana" panose="020B0604030504040204" pitchFamily="34" charset="0"/>
                <a:cs typeface="Times New Roman" panose="02020603050405020304" pitchFamily="18" charset="0"/>
              </a:rPr>
              <a:t>в </a:t>
            </a:r>
            <a:r>
              <a:rPr lang="ru-RU" sz="2300" b="1" dirty="0" smtClean="0">
                <a:solidFill>
                  <a:srgbClr val="404888"/>
                </a:solidFill>
                <a:latin typeface="Futura PT Bold"/>
                <a:ea typeface="Verdana" panose="020B0604030504040204" pitchFamily="34" charset="0"/>
                <a:cs typeface="Times New Roman" panose="02020603050405020304" pitchFamily="18" charset="0"/>
              </a:rPr>
              <a:t>Промышленновском муниципальном округе</a:t>
            </a:r>
            <a:endParaRPr lang="ru-RU" sz="2300" b="1" dirty="0">
              <a:solidFill>
                <a:srgbClr val="404888"/>
              </a:solidFill>
              <a:latin typeface="Futura PT Bold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300" b="1" dirty="0">
                <a:solidFill>
                  <a:srgbClr val="404888"/>
                </a:solidFill>
                <a:latin typeface="Futura PT Bold"/>
                <a:ea typeface="Verdana" panose="020B0604030504040204" pitchFamily="34" charset="0"/>
                <a:cs typeface="Times New Roman" panose="02020603050405020304" pitchFamily="18" charset="0"/>
              </a:rPr>
              <a:t>в 2020 году</a:t>
            </a:r>
          </a:p>
          <a:p>
            <a:pPr algn="ctr"/>
            <a:endParaRPr lang="ru-RU" sz="2400" b="1" dirty="0">
              <a:solidFill>
                <a:srgbClr val="404888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rgbClr val="404888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rgbClr val="404888"/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Завьялова Татьяна Борисовна,</a:t>
            </a:r>
            <a:r>
              <a:rPr lang="ru-RU" sz="1600" dirty="0">
                <a:solidFill>
                  <a:srgbClr val="404888"/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404888"/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404888"/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директор </a:t>
            </a:r>
            <a:r>
              <a:rPr lang="ru-RU" sz="1600" dirty="0" smtClean="0">
                <a:solidFill>
                  <a:srgbClr val="404888"/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Муниципального бюджетного учреждения</a:t>
            </a:r>
            <a:r>
              <a:rPr lang="ru-RU" sz="1600" dirty="0">
                <a:solidFill>
                  <a:srgbClr val="404888"/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404888"/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404888"/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«Центр развития образования» </a:t>
            </a:r>
            <a:endParaRPr lang="ru-RU" sz="1600" dirty="0">
              <a:solidFill>
                <a:srgbClr val="404888"/>
              </a:solidFill>
              <a:latin typeface="+mn-lt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6812" y="3899103"/>
            <a:ext cx="2266007" cy="1117513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4084" y="87080"/>
            <a:ext cx="1131634" cy="116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9492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6">
            <a:extLst>
              <a:ext uri="{FF2B5EF4-FFF2-40B4-BE49-F238E27FC236}">
                <a16:creationId xmlns:a16="http://schemas.microsoft.com/office/drawing/2014/main" xmlns="" id="{FC7E85EB-88CD-4A01-85B5-9CAA952E903D}"/>
              </a:ext>
            </a:extLst>
          </p:cNvPr>
          <p:cNvSpPr txBox="1">
            <a:spLocks noGrp="1"/>
          </p:cNvSpPr>
          <p:nvPr/>
        </p:nvSpPr>
        <p:spPr>
          <a:xfrm>
            <a:off x="8496300" y="4793164"/>
            <a:ext cx="647700" cy="273844"/>
          </a:xfrm>
          <a:prstGeom prst="rect">
            <a:avLst/>
          </a:prstGeom>
          <a:noFill/>
        </p:spPr>
        <p:txBody>
          <a:bodyPr lIns="91438" tIns="45719" rIns="91438" bIns="45719" anchor="ctr"/>
          <a:lstStyle/>
          <a:p>
            <a:pPr algn="r" defTabSz="685800">
              <a:buClrTx/>
              <a:defRPr/>
            </a:pPr>
            <a:fld id="{C818C87A-BB88-40BF-A308-03227C0B2C50}" type="slidenum">
              <a:rPr lang="ru-RU" sz="1200" b="1" kern="12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n-ea"/>
                <a:cs typeface="Calibri" pitchFamily="34" charset="0"/>
              </a:rPr>
              <a:pPr algn="r" defTabSz="685800">
                <a:buClrTx/>
                <a:defRPr/>
              </a:pPr>
              <a:t>2</a:t>
            </a:fld>
            <a:endParaRPr lang="ru-RU" sz="1200" b="1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739586" y="830510"/>
            <a:ext cx="704675" cy="5872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148" y="184744"/>
            <a:ext cx="8207661" cy="4616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16392" y="176355"/>
            <a:ext cx="1313417" cy="647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3142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6">
            <a:extLst>
              <a:ext uri="{FF2B5EF4-FFF2-40B4-BE49-F238E27FC236}">
                <a16:creationId xmlns="" xmlns:a16="http://schemas.microsoft.com/office/drawing/2014/main" id="{FC7E85EB-88CD-4A01-85B5-9CAA952E903D}"/>
              </a:ext>
            </a:extLst>
          </p:cNvPr>
          <p:cNvSpPr txBox="1">
            <a:spLocks noGrp="1"/>
          </p:cNvSpPr>
          <p:nvPr/>
        </p:nvSpPr>
        <p:spPr>
          <a:xfrm>
            <a:off x="8496300" y="4793164"/>
            <a:ext cx="647700" cy="273844"/>
          </a:xfrm>
          <a:prstGeom prst="rect">
            <a:avLst/>
          </a:prstGeom>
          <a:noFill/>
        </p:spPr>
        <p:txBody>
          <a:bodyPr lIns="91438" tIns="45719" rIns="91438" bIns="45719" anchor="ctr"/>
          <a:lstStyle/>
          <a:p>
            <a:pPr algn="r" defTabSz="685800">
              <a:buClrTx/>
              <a:defRPr/>
            </a:pPr>
            <a:fld id="{C818C87A-BB88-40BF-A308-03227C0B2C50}" type="slidenum">
              <a:rPr lang="ru-RU" sz="1200" b="1" kern="12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n-ea"/>
                <a:cs typeface="Calibri" pitchFamily="34" charset="0"/>
              </a:rPr>
              <a:pPr algn="r" defTabSz="685800">
                <a:buClrTx/>
                <a:defRPr/>
              </a:pPr>
              <a:t>3</a:t>
            </a:fld>
            <a:endParaRPr lang="ru-RU" sz="1200" b="1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6186" y="175358"/>
            <a:ext cx="8158872" cy="5232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404888"/>
                </a:solidFill>
                <a:latin typeface="Futura PT Bold"/>
                <a:ea typeface="Verdana" panose="020B0604030504040204" pitchFamily="34" charset="0"/>
                <a:cs typeface="Times New Roman" panose="02020603050405020304" pitchFamily="18" charset="0"/>
              </a:rPr>
              <a:t>Цель осенних ВПР-2020</a:t>
            </a:r>
          </a:p>
        </p:txBody>
      </p:sp>
      <p:sp>
        <p:nvSpPr>
          <p:cNvPr id="18" name="Объект 8">
            <a:extLst>
              <a:ext uri="{FF2B5EF4-FFF2-40B4-BE49-F238E27FC236}">
                <a16:creationId xmlns="" xmlns:a16="http://schemas.microsoft.com/office/drawing/2014/main" id="{27196B27-CF80-40CA-A101-B6AC8AA6A023}"/>
              </a:ext>
            </a:extLst>
          </p:cNvPr>
          <p:cNvSpPr txBox="1">
            <a:spLocks/>
          </p:cNvSpPr>
          <p:nvPr/>
        </p:nvSpPr>
        <p:spPr>
          <a:xfrm>
            <a:off x="347275" y="1148664"/>
            <a:ext cx="7807364" cy="332398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ClrTx/>
              <a:buFont typeface="Arial" panose="020B0604020202020204" pitchFamily="34" charset="0"/>
              <a:buNone/>
            </a:pPr>
            <a:endParaRPr lang="ru-RU" sz="1800" b="1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осуществление входного мониторинга качества образования, в том числе мониторинга уровня подготовки обучающихся в соответствии с федеральными государственными образовательными стандартами основного общего образования;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совершенствование преподавания учебных предметов и повышение качества образования в образовательных организациях;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выявление пробелов в знаниях обучающихся для корректировки организации образовательного процесса по учебным предметам на 2020/2021 учебный год.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3364" y="4254342"/>
            <a:ext cx="13112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0747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6">
            <a:extLst>
              <a:ext uri="{FF2B5EF4-FFF2-40B4-BE49-F238E27FC236}">
                <a16:creationId xmlns:a16="http://schemas.microsoft.com/office/drawing/2014/main" xmlns="" id="{FC7E85EB-88CD-4A01-85B5-9CAA952E903D}"/>
              </a:ext>
            </a:extLst>
          </p:cNvPr>
          <p:cNvSpPr txBox="1">
            <a:spLocks noGrp="1"/>
          </p:cNvSpPr>
          <p:nvPr/>
        </p:nvSpPr>
        <p:spPr>
          <a:xfrm>
            <a:off x="8496300" y="4793164"/>
            <a:ext cx="647700" cy="273844"/>
          </a:xfrm>
          <a:prstGeom prst="rect">
            <a:avLst/>
          </a:prstGeom>
          <a:noFill/>
        </p:spPr>
        <p:txBody>
          <a:bodyPr lIns="91438" tIns="45719" rIns="91438" bIns="45719" anchor="ctr"/>
          <a:lstStyle/>
          <a:p>
            <a:pPr algn="r" defTabSz="685800">
              <a:buClrTx/>
              <a:defRPr/>
            </a:pPr>
            <a:fld id="{C818C87A-BB88-40BF-A308-03227C0B2C50}" type="slidenum">
              <a:rPr lang="ru-RU" sz="1200" b="1" kern="12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n-ea"/>
                <a:cs typeface="Calibri" pitchFamily="34" charset="0"/>
              </a:rPr>
              <a:pPr algn="r" defTabSz="685800">
                <a:buClrTx/>
                <a:defRPr/>
              </a:pPr>
              <a:t>4</a:t>
            </a:fld>
            <a:endParaRPr lang="ru-RU" sz="1200" b="1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3508" y="-44853"/>
            <a:ext cx="8158872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rgbClr val="404888"/>
                </a:solidFill>
                <a:latin typeface="Futura PT Bold"/>
                <a:ea typeface="Verdana" panose="020B0604030504040204" pitchFamily="34" charset="0"/>
                <a:cs typeface="Times New Roman" panose="02020603050405020304" pitchFamily="18" charset="0"/>
              </a:rPr>
              <a:t>Количество участников осенних </a:t>
            </a:r>
            <a:r>
              <a:rPr lang="ru-RU" sz="1800" b="1" dirty="0" smtClean="0">
                <a:solidFill>
                  <a:srgbClr val="404888"/>
                </a:solidFill>
                <a:latin typeface="Futura PT Bold"/>
                <a:ea typeface="Verdana" panose="020B0604030504040204" pitchFamily="34" charset="0"/>
                <a:cs typeface="Times New Roman" panose="02020603050405020304" pitchFamily="18" charset="0"/>
              </a:rPr>
              <a:t>ВПР-2020 в Промышленновском муниципальном округе</a:t>
            </a:r>
            <a:endParaRPr lang="ru-RU" sz="1800" b="1" dirty="0">
              <a:solidFill>
                <a:srgbClr val="404888"/>
              </a:solidFill>
              <a:latin typeface="Futura PT Bold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2">
            <a:extLst>
              <a:ext uri="{FF2B5EF4-FFF2-40B4-BE49-F238E27FC236}">
                <a16:creationId xmlns:a16="http://schemas.microsoft.com/office/drawing/2014/main" xmlns="" id="{30E223A0-8DD6-47E1-8A7F-C3FA38A196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27418034"/>
              </p:ext>
            </p:extLst>
          </p:nvPr>
        </p:nvGraphicFramePr>
        <p:xfrm>
          <a:off x="144148" y="708368"/>
          <a:ext cx="8676002" cy="43586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865397">
                  <a:extLst>
                    <a:ext uri="{9D8B030D-6E8A-4147-A177-3AD203B41FA5}">
                      <a16:colId xmlns:a16="http://schemas.microsoft.com/office/drawing/2014/main" xmlns="" val="3509547454"/>
                    </a:ext>
                  </a:extLst>
                </a:gridCol>
                <a:gridCol w="1345474">
                  <a:extLst>
                    <a:ext uri="{9D8B030D-6E8A-4147-A177-3AD203B41FA5}">
                      <a16:colId xmlns:a16="http://schemas.microsoft.com/office/drawing/2014/main" xmlns="" val="2180459591"/>
                    </a:ext>
                  </a:extLst>
                </a:gridCol>
                <a:gridCol w="1299754">
                  <a:extLst>
                    <a:ext uri="{9D8B030D-6E8A-4147-A177-3AD203B41FA5}">
                      <a16:colId xmlns:a16="http://schemas.microsoft.com/office/drawing/2014/main" xmlns="" val="548372586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xmlns="" val="61467382"/>
                    </a:ext>
                  </a:extLst>
                </a:gridCol>
                <a:gridCol w="1417320">
                  <a:extLst>
                    <a:ext uri="{9D8B030D-6E8A-4147-A177-3AD203B41FA5}">
                      <a16:colId xmlns:a16="http://schemas.microsoft.com/office/drawing/2014/main" xmlns="" val="618596501"/>
                    </a:ext>
                  </a:extLst>
                </a:gridCol>
                <a:gridCol w="1422177">
                  <a:extLst>
                    <a:ext uri="{9D8B030D-6E8A-4147-A177-3AD203B41FA5}">
                      <a16:colId xmlns:a16="http://schemas.microsoft.com/office/drawing/2014/main" xmlns="" val="3961238969"/>
                    </a:ext>
                  </a:extLst>
                </a:gridCol>
              </a:tblGrid>
              <a:tr h="30012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n-lt"/>
                          <a:cs typeface="Times New Roman" panose="02020603050405020304" pitchFamily="18" charset="0"/>
                        </a:rPr>
                        <a:t>Предмет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n-lt"/>
                          <a:cs typeface="Times New Roman" panose="02020603050405020304" pitchFamily="18" charset="0"/>
                        </a:rPr>
                        <a:t>5 (4) классы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n-lt"/>
                          <a:cs typeface="Times New Roman" panose="02020603050405020304" pitchFamily="18" charset="0"/>
                        </a:rPr>
                        <a:t>6 (5) классы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n-lt"/>
                          <a:cs typeface="Times New Roman" panose="02020603050405020304" pitchFamily="18" charset="0"/>
                        </a:rPr>
                        <a:t>7 (6) классы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n-lt"/>
                          <a:cs typeface="Times New Roman" panose="02020603050405020304" pitchFamily="18" charset="0"/>
                        </a:rPr>
                        <a:t>8 (7) классы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bg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9 (8) классы</a:t>
                      </a:r>
                    </a:p>
                  </a:txBody>
                  <a:tcPr anchor="ctr"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8517236"/>
                  </a:ext>
                </a:extLst>
              </a:tr>
              <a:tr h="300121"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+mn-lt"/>
                          <a:cs typeface="Times New Roman" panose="02020603050405020304" pitchFamily="18" charset="0"/>
                        </a:rPr>
                        <a:t>Русский язык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510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549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505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415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126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111182093"/>
                  </a:ext>
                </a:extLst>
              </a:tr>
              <a:tr h="300121"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+mn-lt"/>
                          <a:cs typeface="Times New Roman" panose="02020603050405020304" pitchFamily="18" charset="0"/>
                        </a:rPr>
                        <a:t>Математика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544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525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492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441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119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642510278"/>
                  </a:ext>
                </a:extLst>
              </a:tr>
              <a:tr h="300121"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+mn-lt"/>
                          <a:cs typeface="Times New Roman" panose="02020603050405020304" pitchFamily="18" charset="0"/>
                        </a:rPr>
                        <a:t>Окружающий мир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552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34061469"/>
                  </a:ext>
                </a:extLst>
              </a:tr>
              <a:tr h="327405"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+mn-lt"/>
                          <a:cs typeface="Times New Roman" panose="02020603050405020304" pitchFamily="18" charset="0"/>
                        </a:rPr>
                        <a:t>Биология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525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469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410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898010597"/>
                  </a:ext>
                </a:extLst>
              </a:tr>
              <a:tr h="327405"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+mn-lt"/>
                          <a:cs typeface="Times New Roman" panose="02020603050405020304" pitchFamily="18" charset="0"/>
                        </a:rPr>
                        <a:t>История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529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470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436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156963428"/>
                  </a:ext>
                </a:extLst>
              </a:tr>
              <a:tr h="327405"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+mn-lt"/>
                          <a:cs typeface="Times New Roman" panose="02020603050405020304" pitchFamily="18" charset="0"/>
                        </a:rPr>
                        <a:t>Обществознание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485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410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764725830"/>
                  </a:ext>
                </a:extLst>
              </a:tr>
              <a:tr h="327405"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+mn-lt"/>
                          <a:cs typeface="Times New Roman" panose="02020603050405020304" pitchFamily="18" charset="0"/>
                        </a:rPr>
                        <a:t>География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476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429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20803583"/>
                  </a:ext>
                </a:extLst>
              </a:tr>
              <a:tr h="327405"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+mn-lt"/>
                          <a:cs typeface="Times New Roman" panose="02020603050405020304" pitchFamily="18" charset="0"/>
                        </a:rPr>
                        <a:t>Физика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439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91390368"/>
                  </a:ext>
                </a:extLst>
              </a:tr>
              <a:tr h="327405"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+mn-lt"/>
                          <a:cs typeface="Times New Roman" panose="02020603050405020304" pitchFamily="18" charset="0"/>
                        </a:rPr>
                        <a:t>Химия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635446914"/>
                  </a:ext>
                </a:extLst>
              </a:tr>
              <a:tr h="327405"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+mn-lt"/>
                          <a:cs typeface="Times New Roman" panose="02020603050405020304" pitchFamily="18" charset="0"/>
                        </a:rPr>
                        <a:t>Английский язык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398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0200458"/>
                  </a:ext>
                </a:extLst>
              </a:tr>
              <a:tr h="327405"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+mn-lt"/>
                          <a:cs typeface="Times New Roman" panose="02020603050405020304" pitchFamily="18" charset="0"/>
                        </a:rPr>
                        <a:t>Немецкий язык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965800937"/>
                  </a:ext>
                </a:extLst>
              </a:tr>
              <a:tr h="327405"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+mn-lt"/>
                          <a:cs typeface="Times New Roman" panose="02020603050405020304" pitchFamily="18" charset="0"/>
                        </a:rPr>
                        <a:t>Французский язык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20822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3471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6">
            <a:extLst>
              <a:ext uri="{FF2B5EF4-FFF2-40B4-BE49-F238E27FC236}">
                <a16:creationId xmlns:a16="http://schemas.microsoft.com/office/drawing/2014/main" xmlns="" id="{FC7E85EB-88CD-4A01-85B5-9CAA952E903D}"/>
              </a:ext>
            </a:extLst>
          </p:cNvPr>
          <p:cNvSpPr txBox="1">
            <a:spLocks noGrp="1"/>
          </p:cNvSpPr>
          <p:nvPr/>
        </p:nvSpPr>
        <p:spPr>
          <a:xfrm>
            <a:off x="8496300" y="4793164"/>
            <a:ext cx="647700" cy="273844"/>
          </a:xfrm>
          <a:prstGeom prst="rect">
            <a:avLst/>
          </a:prstGeom>
          <a:noFill/>
        </p:spPr>
        <p:txBody>
          <a:bodyPr lIns="91438" tIns="45719" rIns="91438" bIns="45719" anchor="ctr"/>
          <a:lstStyle/>
          <a:p>
            <a:pPr algn="r" defTabSz="685800">
              <a:buClrTx/>
              <a:defRPr/>
            </a:pPr>
            <a:fld id="{C818C87A-BB88-40BF-A308-03227C0B2C50}" type="slidenum">
              <a:rPr lang="ru-RU" sz="1200" b="1" kern="12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n-ea"/>
                <a:cs typeface="Calibri" pitchFamily="34" charset="0"/>
              </a:rPr>
              <a:pPr algn="r" defTabSz="685800">
                <a:buClrTx/>
                <a:defRPr/>
              </a:pPr>
              <a:t>5</a:t>
            </a:fld>
            <a:endParaRPr lang="ru-RU" sz="1200" b="1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9174" y="148094"/>
            <a:ext cx="7591536" cy="95410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404888"/>
                </a:solidFill>
                <a:latin typeface="Futura PT Bold"/>
                <a:ea typeface="Verdana" panose="020B0604030504040204" pitchFamily="34" charset="0"/>
                <a:cs typeface="Times New Roman" panose="02020603050405020304" pitchFamily="18" charset="0"/>
              </a:rPr>
              <a:t>Сравнение </a:t>
            </a:r>
            <a:r>
              <a:rPr lang="ru-RU" sz="2800" b="1" dirty="0">
                <a:solidFill>
                  <a:srgbClr val="404888"/>
                </a:solidFill>
                <a:latin typeface="Futura PT Bold"/>
                <a:ea typeface="Verdana" panose="020B0604030504040204" pitchFamily="34" charset="0"/>
                <a:cs typeface="Times New Roman" panose="02020603050405020304" pitchFamily="18" charset="0"/>
              </a:rPr>
              <a:t>отметок с отметками по журналу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5033" y="4420895"/>
            <a:ext cx="13112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37866016"/>
              </p:ext>
            </p:extLst>
          </p:nvPr>
        </p:nvGraphicFramePr>
        <p:xfrm>
          <a:off x="1156034" y="1102201"/>
          <a:ext cx="5938999" cy="3376551"/>
        </p:xfrm>
        <a:graphic>
          <a:graphicData uri="http://schemas.openxmlformats.org/drawingml/2006/table">
            <a:tbl>
              <a:tblPr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tableStyleId>{17E7487A-0F21-4037-A438-0F5C1BEBBD54}</a:tableStyleId>
              </a:tblPr>
              <a:tblGrid>
                <a:gridCol w="2214287"/>
                <a:gridCol w="1728132"/>
                <a:gridCol w="1996580"/>
              </a:tblGrid>
              <a:tr h="32093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Промышленновский муниципальный </a:t>
                      </a:r>
                      <a:r>
                        <a:rPr lang="ru-RU" sz="180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округ</a:t>
                      </a:r>
                      <a:endParaRPr lang="ru-RU" sz="18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Кол-во участников</a:t>
                      </a:r>
                      <a:endParaRPr lang="ru-RU" sz="18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ru-RU" sz="18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 Понизили (Отметка &lt; Отметка по журналу) %</a:t>
                      </a:r>
                      <a:endParaRPr lang="ru-RU" sz="18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3983</a:t>
                      </a:r>
                      <a:endParaRPr lang="ru-RU" sz="18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43</a:t>
                      </a:r>
                      <a:endParaRPr lang="ru-RU" sz="18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 Подтвердили (Отметка = Отметке по журналу) %</a:t>
                      </a:r>
                      <a:endParaRPr lang="ru-RU" sz="18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4802</a:t>
                      </a:r>
                      <a:endParaRPr lang="ru-RU" sz="18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52,6</a:t>
                      </a:r>
                      <a:endParaRPr lang="ru-RU" sz="1800" b="0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ru-RU" sz="18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 Повысили (Отметка &gt; Отметка по журналу) %</a:t>
                      </a:r>
                      <a:endParaRPr lang="ru-RU" sz="18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406</a:t>
                      </a:r>
                      <a:endParaRPr lang="ru-RU" sz="18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4,4</a:t>
                      </a:r>
                      <a:endParaRPr lang="ru-RU" sz="1800" b="0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ru-RU" sz="18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8834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6">
            <a:extLst>
              <a:ext uri="{FF2B5EF4-FFF2-40B4-BE49-F238E27FC236}">
                <a16:creationId xmlns:a16="http://schemas.microsoft.com/office/drawing/2014/main" xmlns="" id="{FC7E85EB-88CD-4A01-85B5-9CAA952E903D}"/>
              </a:ext>
            </a:extLst>
          </p:cNvPr>
          <p:cNvSpPr txBox="1">
            <a:spLocks noGrp="1"/>
          </p:cNvSpPr>
          <p:nvPr/>
        </p:nvSpPr>
        <p:spPr>
          <a:xfrm>
            <a:off x="8496300" y="4793164"/>
            <a:ext cx="647700" cy="273844"/>
          </a:xfrm>
          <a:prstGeom prst="rect">
            <a:avLst/>
          </a:prstGeom>
          <a:noFill/>
        </p:spPr>
        <p:txBody>
          <a:bodyPr lIns="91438" tIns="45719" rIns="91438" bIns="45719" anchor="ctr"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fld id="{C818C87A-BB88-40BF-A308-03227C0B2C50}" type="slidenum">
              <a:rPr kumimoji="0" lang="ru-RU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Calibri" pitchFamily="34" charset="0"/>
                <a:sym typeface="Arial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t>6</a:t>
            </a:fld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Calibri" pitchFamily="34" charset="0"/>
              <a:sym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7436" y="84736"/>
            <a:ext cx="8158872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404888"/>
                </a:solidFill>
                <a:effectLst/>
                <a:uLnTx/>
                <a:uFillTx/>
                <a:latin typeface="Futura PT Bold"/>
                <a:ea typeface="Verdana" panose="020B0604030504040204" pitchFamily="34" charset="0"/>
                <a:cs typeface="Times New Roman" panose="02020603050405020304" pitchFamily="18" charset="0"/>
                <a:sym typeface="Arial"/>
              </a:rPr>
              <a:t>Качество </a:t>
            </a:r>
            <a:r>
              <a:rPr kumimoji="0" lang="ru-RU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404888"/>
                </a:solidFill>
                <a:effectLst/>
                <a:uLnTx/>
                <a:uFillTx/>
                <a:latin typeface="Futura PT Bold"/>
                <a:ea typeface="Verdana" panose="020B0604030504040204" pitchFamily="34" charset="0"/>
                <a:cs typeface="Times New Roman" panose="02020603050405020304" pitchFamily="18" charset="0"/>
                <a:sym typeface="Arial"/>
              </a:rPr>
              <a:t>обученности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rgbClr val="404888"/>
              </a:solidFill>
              <a:effectLst/>
              <a:uLnTx/>
              <a:uFillTx/>
              <a:latin typeface="Futura PT Bold"/>
              <a:ea typeface="Verdana" panose="020B0604030504040204" pitchFamily="34" charset="0"/>
              <a:cs typeface="Times New Roman" panose="02020603050405020304" pitchFamily="18" charset="0"/>
              <a:sym typeface="Arial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97309963"/>
              </p:ext>
            </p:extLst>
          </p:nvPr>
        </p:nvGraphicFramePr>
        <p:xfrm>
          <a:off x="734771" y="613513"/>
          <a:ext cx="6919275" cy="3893268"/>
        </p:xfrm>
        <a:graphic>
          <a:graphicData uri="http://schemas.openxmlformats.org/drawingml/2006/table">
            <a:tbl>
              <a:tblPr/>
              <a:tblGrid>
                <a:gridCol w="3484891"/>
                <a:gridCol w="3434384"/>
              </a:tblGrid>
              <a:tr h="6488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Кемеровская область - Кузбасс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Промышленновский муниципальный округ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2443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 класс (за 4 класс)</a:t>
                      </a:r>
                      <a:endParaRPr lang="ru-RU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58%</a:t>
                      </a:r>
                      <a:endParaRPr lang="ru-RU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62,7%</a:t>
                      </a:r>
                      <a:endParaRPr lang="ru-RU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2443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 класс (за 5 класс)</a:t>
                      </a:r>
                      <a:endParaRPr lang="ru-RU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41,02%</a:t>
                      </a:r>
                      <a:endParaRPr lang="ru-RU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51,42%</a:t>
                      </a:r>
                      <a:endParaRPr lang="ru-RU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2443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 класс (за 6 класс)</a:t>
                      </a:r>
                      <a:endParaRPr lang="ru-RU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35,4%</a:t>
                      </a:r>
                      <a:endParaRPr lang="ru-RU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42,7%</a:t>
                      </a:r>
                      <a:endParaRPr lang="ru-RU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2443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 класс (за 7 класс)</a:t>
                      </a:r>
                      <a:endParaRPr lang="ru-RU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28,2%</a:t>
                      </a:r>
                      <a:endParaRPr lang="ru-RU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33,7%</a:t>
                      </a:r>
                      <a:endParaRPr lang="ru-RU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2443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 класс (за 8 класс)</a:t>
                      </a:r>
                      <a:endParaRPr lang="ru-RU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33,24%</a:t>
                      </a:r>
                      <a:endParaRPr lang="ru-RU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23,47%</a:t>
                      </a:r>
                      <a:endParaRPr lang="ru-RU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57145" y="4534683"/>
            <a:ext cx="1049163" cy="516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8037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6">
            <a:extLst>
              <a:ext uri="{FF2B5EF4-FFF2-40B4-BE49-F238E27FC236}">
                <a16:creationId xmlns:a16="http://schemas.microsoft.com/office/drawing/2014/main" xmlns="" id="{FC7E85EB-88CD-4A01-85B5-9CAA952E903D}"/>
              </a:ext>
            </a:extLst>
          </p:cNvPr>
          <p:cNvSpPr txBox="1">
            <a:spLocks noGrp="1"/>
          </p:cNvSpPr>
          <p:nvPr/>
        </p:nvSpPr>
        <p:spPr>
          <a:xfrm>
            <a:off x="8496300" y="4793164"/>
            <a:ext cx="647700" cy="273844"/>
          </a:xfrm>
          <a:prstGeom prst="rect">
            <a:avLst/>
          </a:prstGeom>
          <a:noFill/>
        </p:spPr>
        <p:txBody>
          <a:bodyPr lIns="91438" tIns="45719" rIns="91438" bIns="45719" anchor="ctr"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fld id="{C818C87A-BB88-40BF-A308-03227C0B2C50}" type="slidenum">
              <a:rPr kumimoji="0" lang="ru-RU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Calibri" pitchFamily="34" charset="0"/>
                <a:sym typeface="Arial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t>7</a:t>
            </a:fld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Calibri" pitchFamily="34" charset="0"/>
              <a:sym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135060" y="119139"/>
            <a:ext cx="8631360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404888"/>
                </a:solidFill>
                <a:effectLst/>
                <a:uLnTx/>
                <a:uFillTx/>
                <a:latin typeface="Futura PT Bold"/>
                <a:ea typeface="Verdana" panose="020B0604030504040204" pitchFamily="34" charset="0"/>
                <a:cs typeface="Times New Roman" panose="02020603050405020304" pitchFamily="18" charset="0"/>
                <a:sym typeface="Arial"/>
              </a:rPr>
              <a:t>Средний балл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rgbClr val="404888"/>
              </a:solidFill>
              <a:effectLst/>
              <a:uLnTx/>
              <a:uFillTx/>
              <a:latin typeface="Futura PT Bold"/>
              <a:ea typeface="Verdana" panose="020B0604030504040204" pitchFamily="34" charset="0"/>
              <a:cs typeface="Times New Roman" panose="02020603050405020304" pitchFamily="18" charset="0"/>
              <a:sym typeface="Arial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96328853"/>
              </p:ext>
            </p:extLst>
          </p:nvPr>
        </p:nvGraphicFramePr>
        <p:xfrm>
          <a:off x="818662" y="681843"/>
          <a:ext cx="6919275" cy="3893268"/>
        </p:xfrm>
        <a:graphic>
          <a:graphicData uri="http://schemas.openxmlformats.org/drawingml/2006/table">
            <a:tbl>
              <a:tblPr/>
              <a:tblGrid>
                <a:gridCol w="3401001"/>
                <a:gridCol w="3518274"/>
              </a:tblGrid>
              <a:tr h="6488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Кемеровская область - Кузбасс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Промышленновский муниципальный округ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2443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 класс (за 4 класс)</a:t>
                      </a:r>
                      <a:endParaRPr lang="ru-RU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3,62</a:t>
                      </a:r>
                      <a:endParaRPr lang="ru-RU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3,73</a:t>
                      </a:r>
                      <a:endParaRPr lang="ru-RU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2443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 класс (за 5 класс)</a:t>
                      </a:r>
                      <a:endParaRPr lang="ru-RU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3,30</a:t>
                      </a:r>
                      <a:endParaRPr lang="ru-RU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3,37</a:t>
                      </a:r>
                      <a:endParaRPr lang="ru-RU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2443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 класс (за 6 класс)</a:t>
                      </a:r>
                      <a:endParaRPr lang="ru-RU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3,24</a:t>
                      </a:r>
                      <a:endParaRPr lang="ru-RU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3,37</a:t>
                      </a:r>
                      <a:endParaRPr lang="ru-RU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2443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 класс (за 7 класс)</a:t>
                      </a:r>
                      <a:endParaRPr lang="ru-RU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3,11</a:t>
                      </a:r>
                      <a:endParaRPr lang="ru-RU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3,25</a:t>
                      </a:r>
                      <a:endParaRPr lang="ru-RU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2443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 класс (за 8 класс)</a:t>
                      </a:r>
                      <a:endParaRPr lang="ru-RU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3,21</a:t>
                      </a:r>
                      <a:endParaRPr lang="ru-RU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2,99</a:t>
                      </a:r>
                      <a:endParaRPr lang="ru-RU" sz="1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57144" y="4581953"/>
            <a:ext cx="1049163" cy="516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774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6">
            <a:extLst>
              <a:ext uri="{FF2B5EF4-FFF2-40B4-BE49-F238E27FC236}">
                <a16:creationId xmlns="" xmlns:a16="http://schemas.microsoft.com/office/drawing/2014/main" id="{FC7E85EB-88CD-4A01-85B5-9CAA952E903D}"/>
              </a:ext>
            </a:extLst>
          </p:cNvPr>
          <p:cNvSpPr txBox="1">
            <a:spLocks noGrp="1"/>
          </p:cNvSpPr>
          <p:nvPr/>
        </p:nvSpPr>
        <p:spPr>
          <a:xfrm>
            <a:off x="8496300" y="4793164"/>
            <a:ext cx="647700" cy="273844"/>
          </a:xfrm>
          <a:prstGeom prst="rect">
            <a:avLst/>
          </a:prstGeom>
          <a:noFill/>
        </p:spPr>
        <p:txBody>
          <a:bodyPr lIns="91438" tIns="45719" rIns="91438" bIns="45719" anchor="ctr"/>
          <a:lstStyle/>
          <a:p>
            <a:pPr algn="r" defTabSz="685800">
              <a:buClrTx/>
              <a:defRPr/>
            </a:pPr>
            <a:fld id="{C818C87A-BB88-40BF-A308-03227C0B2C50}" type="slidenum">
              <a:rPr lang="ru-RU" sz="1200" b="1" kern="12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n-ea"/>
                <a:cs typeface="Calibri" pitchFamily="34" charset="0"/>
              </a:rPr>
              <a:pPr algn="r" defTabSz="685800">
                <a:buClrTx/>
                <a:defRPr/>
              </a:pPr>
              <a:t>8</a:t>
            </a:fld>
            <a:endParaRPr lang="ru-RU" sz="1200" b="1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6868" y="22259"/>
            <a:ext cx="8158872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rgbClr val="404888"/>
                </a:solidFill>
                <a:latin typeface="Futura PT Bold"/>
                <a:ea typeface="Verdana" panose="020B0604030504040204" pitchFamily="34" charset="0"/>
                <a:cs typeface="Times New Roman" panose="02020603050405020304" pitchFamily="18" charset="0"/>
              </a:rPr>
              <a:t>Доля «2» по результатам осенних </a:t>
            </a:r>
            <a:r>
              <a:rPr lang="ru-RU" sz="1800" b="1" dirty="0" smtClean="0">
                <a:solidFill>
                  <a:srgbClr val="404888"/>
                </a:solidFill>
                <a:latin typeface="Futura PT Bold"/>
                <a:ea typeface="Verdana" panose="020B0604030504040204" pitchFamily="34" charset="0"/>
                <a:cs typeface="Times New Roman" panose="02020603050405020304" pitchFamily="18" charset="0"/>
              </a:rPr>
              <a:t>ВПР-2020 в Промышленновском муниципальном округе</a:t>
            </a:r>
            <a:endParaRPr lang="ru-RU" sz="1800" b="1" dirty="0">
              <a:solidFill>
                <a:srgbClr val="404888"/>
              </a:solidFill>
              <a:latin typeface="Futura PT Bold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57AEF664-93EB-45B4-805A-1731EB4C22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74176919"/>
              </p:ext>
            </p:extLst>
          </p:nvPr>
        </p:nvGraphicFramePr>
        <p:xfrm>
          <a:off x="288502" y="668590"/>
          <a:ext cx="8135604" cy="4353713"/>
        </p:xfrm>
        <a:graphic>
          <a:graphicData uri="http://schemas.openxmlformats.org/drawingml/2006/table">
            <a:tbl>
              <a:tblPr firstRow="1" bandRow="1"/>
              <a:tblGrid>
                <a:gridCol w="2020030">
                  <a:extLst>
                    <a:ext uri="{9D8B030D-6E8A-4147-A177-3AD203B41FA5}">
                      <a16:colId xmlns="" xmlns:a16="http://schemas.microsoft.com/office/drawing/2014/main" val="4038176904"/>
                    </a:ext>
                  </a:extLst>
                </a:gridCol>
                <a:gridCol w="1191236">
                  <a:extLst>
                    <a:ext uri="{9D8B030D-6E8A-4147-A177-3AD203B41FA5}">
                      <a16:colId xmlns="" xmlns:a16="http://schemas.microsoft.com/office/drawing/2014/main" val="471268416"/>
                    </a:ext>
                  </a:extLst>
                </a:gridCol>
                <a:gridCol w="1132514">
                  <a:extLst>
                    <a:ext uri="{9D8B030D-6E8A-4147-A177-3AD203B41FA5}">
                      <a16:colId xmlns="" xmlns:a16="http://schemas.microsoft.com/office/drawing/2014/main" val="1961419965"/>
                    </a:ext>
                  </a:extLst>
                </a:gridCol>
                <a:gridCol w="1342239">
                  <a:extLst>
                    <a:ext uri="{9D8B030D-6E8A-4147-A177-3AD203B41FA5}">
                      <a16:colId xmlns="" xmlns:a16="http://schemas.microsoft.com/office/drawing/2014/main" val="3606280272"/>
                    </a:ext>
                  </a:extLst>
                </a:gridCol>
                <a:gridCol w="1149291">
                  <a:extLst>
                    <a:ext uri="{9D8B030D-6E8A-4147-A177-3AD203B41FA5}">
                      <a16:colId xmlns="" xmlns:a16="http://schemas.microsoft.com/office/drawing/2014/main" val="1968725725"/>
                    </a:ext>
                  </a:extLst>
                </a:gridCol>
                <a:gridCol w="1300294">
                  <a:extLst>
                    <a:ext uri="{9D8B030D-6E8A-4147-A177-3AD203B41FA5}">
                      <a16:colId xmlns="" xmlns:a16="http://schemas.microsoft.com/office/drawing/2014/main" val="1802766953"/>
                    </a:ext>
                  </a:extLst>
                </a:gridCol>
              </a:tblGrid>
              <a:tr h="3349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Предмет 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(4) классы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(5) классы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(6) классы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(7) классы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(8) классы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28761991"/>
                  </a:ext>
                </a:extLst>
              </a:tr>
              <a:tr h="3349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Русский язык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16,21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15,25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14,46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29,37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68344826"/>
                  </a:ext>
                </a:extLst>
              </a:tr>
              <a:tr h="3349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Математика 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15,62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11,79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9,98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26,05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97653807"/>
                  </a:ext>
                </a:extLst>
              </a:tr>
              <a:tr h="3349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Окружающий мир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E46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42877026"/>
                  </a:ext>
                </a:extLst>
              </a:tr>
              <a:tr h="3349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Биология 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13,22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7,14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91067165"/>
                  </a:ext>
                </a:extLst>
              </a:tr>
              <a:tr h="3349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История 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9,83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5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18,94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7,57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45,07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48959260"/>
                  </a:ext>
                </a:extLst>
              </a:tr>
              <a:tr h="3349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Обществознание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16,29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7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13459653"/>
                  </a:ext>
                </a:extLst>
              </a:tr>
              <a:tr h="3349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География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6,51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11,42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16,22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2849778"/>
                  </a:ext>
                </a:extLst>
              </a:tr>
              <a:tr h="3349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Физика 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8,66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38,46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5218337"/>
                  </a:ext>
                </a:extLst>
              </a:tr>
              <a:tr h="3349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Химия 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25,93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86253201"/>
                  </a:ext>
                </a:extLst>
              </a:tr>
              <a:tr h="3349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Английский язык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24,87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89180862"/>
                  </a:ext>
                </a:extLst>
              </a:tr>
              <a:tr h="3349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Немецкий язык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12,50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39852416"/>
                  </a:ext>
                </a:extLst>
              </a:tr>
              <a:tr h="3349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Французский язык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294" marR="9294" marT="9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82050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7313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6">
            <a:extLst>
              <a:ext uri="{FF2B5EF4-FFF2-40B4-BE49-F238E27FC236}">
                <a16:creationId xmlns:a16="http://schemas.microsoft.com/office/drawing/2014/main" xmlns="" id="{FC7E85EB-88CD-4A01-85B5-9CAA952E903D}"/>
              </a:ext>
            </a:extLst>
          </p:cNvPr>
          <p:cNvSpPr txBox="1">
            <a:spLocks noGrp="1"/>
          </p:cNvSpPr>
          <p:nvPr/>
        </p:nvSpPr>
        <p:spPr>
          <a:xfrm>
            <a:off x="8496300" y="4793164"/>
            <a:ext cx="647700" cy="273844"/>
          </a:xfrm>
          <a:prstGeom prst="rect">
            <a:avLst/>
          </a:prstGeom>
          <a:noFill/>
        </p:spPr>
        <p:txBody>
          <a:bodyPr lIns="91438" tIns="45719" rIns="91438" bIns="45719" anchor="ctr"/>
          <a:lstStyle/>
          <a:p>
            <a:pPr algn="r" defTabSz="685800">
              <a:buClrTx/>
              <a:defRPr/>
            </a:pPr>
            <a:fld id="{C818C87A-BB88-40BF-A308-03227C0B2C50}" type="slidenum">
              <a:rPr lang="ru-RU" sz="1200" b="1" kern="12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n-ea"/>
                <a:cs typeface="Calibri" pitchFamily="34" charset="0"/>
              </a:rPr>
              <a:pPr algn="r" defTabSz="685800">
                <a:buClrTx/>
                <a:defRPr/>
              </a:pPr>
              <a:t>9</a:t>
            </a:fld>
            <a:endParaRPr lang="ru-RU" sz="1200" b="1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9174" y="148094"/>
            <a:ext cx="7591536" cy="132343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404888"/>
                </a:solidFill>
                <a:latin typeface="Futura PT Bold"/>
                <a:ea typeface="Verdana" panose="020B0604030504040204" pitchFamily="34" charset="0"/>
                <a:cs typeface="Times New Roman" panose="02020603050405020304" pitchFamily="18" charset="0"/>
              </a:rPr>
              <a:t>Анализ результатов ВПР в </a:t>
            </a:r>
          </a:p>
          <a:p>
            <a:pPr algn="ctr"/>
            <a:r>
              <a:rPr lang="ru-RU" sz="2000" b="1" dirty="0" smtClean="0">
                <a:solidFill>
                  <a:srgbClr val="404888"/>
                </a:solidFill>
                <a:latin typeface="Futura PT Bold"/>
                <a:ea typeface="Verdana" panose="020B0604030504040204" pitchFamily="34" charset="0"/>
                <a:cs typeface="Times New Roman" panose="02020603050405020304" pitchFamily="18" charset="0"/>
              </a:rPr>
              <a:t>МБОУ «</a:t>
            </a:r>
            <a:r>
              <a:rPr lang="ru-RU" sz="2000" b="1" dirty="0" err="1" smtClean="0">
                <a:solidFill>
                  <a:srgbClr val="404888"/>
                </a:solidFill>
                <a:latin typeface="Futura PT Bold"/>
                <a:ea typeface="Verdana" panose="020B0604030504040204" pitchFamily="34" charset="0"/>
                <a:cs typeface="Times New Roman" panose="02020603050405020304" pitchFamily="18" charset="0"/>
              </a:rPr>
              <a:t>Заринская</a:t>
            </a:r>
            <a:r>
              <a:rPr lang="ru-RU" sz="2000" b="1" dirty="0" smtClean="0">
                <a:solidFill>
                  <a:srgbClr val="404888"/>
                </a:solidFill>
                <a:latin typeface="Futura PT Bold"/>
                <a:ea typeface="Verdana" panose="020B0604030504040204" pitchFamily="34" charset="0"/>
                <a:cs typeface="Times New Roman" panose="02020603050405020304" pitchFamily="18" charset="0"/>
              </a:rPr>
              <a:t> СОШ им. М.А. Аверина»</a:t>
            </a:r>
          </a:p>
          <a:p>
            <a:pPr algn="ctr"/>
            <a:endParaRPr lang="ru-RU" sz="2000" b="1" dirty="0" smtClean="0">
              <a:solidFill>
                <a:srgbClr val="404888"/>
              </a:solidFill>
              <a:latin typeface="Futura PT Bold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solidFill>
                  <a:srgbClr val="FF0000"/>
                </a:solidFill>
                <a:latin typeface="Futura PT Bold"/>
                <a:ea typeface="Verdana" panose="020B0604030504040204" pitchFamily="34" charset="0"/>
                <a:cs typeface="Times New Roman" panose="02020603050405020304" pitchFamily="18" charset="0"/>
              </a:rPr>
              <a:t>Доля «2» по результатам осенних ВПР-2020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5033" y="4420895"/>
            <a:ext cx="13112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15143922"/>
              </p:ext>
            </p:extLst>
          </p:nvPr>
        </p:nvGraphicFramePr>
        <p:xfrm>
          <a:off x="1284663" y="1639313"/>
          <a:ext cx="6290596" cy="3134254"/>
        </p:xfrm>
        <a:graphic>
          <a:graphicData uri="http://schemas.openxmlformats.org/drawingml/2006/table">
            <a:tbl>
              <a:tblPr firstRow="1" bandRow="1">
                <a:tableStyleId>{17E7487A-0F21-4037-A438-0F5C1BEBBD54}</a:tableStyleId>
              </a:tblPr>
              <a:tblGrid>
                <a:gridCol w="1391425"/>
                <a:gridCol w="1166070"/>
                <a:gridCol w="1266737"/>
                <a:gridCol w="1174459"/>
                <a:gridCol w="1291905"/>
              </a:tblGrid>
              <a:tr h="584374">
                <a:tc>
                  <a:txBody>
                    <a:bodyPr/>
                    <a:lstStyle/>
                    <a:p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 6 класс 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(по программе 5 класса)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7 класс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(по программе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6 класса)</a:t>
                      </a:r>
                    </a:p>
                    <a:p>
                      <a:pPr algn="ctr"/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8 класс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 (по программе 7 класса)</a:t>
                      </a:r>
                    </a:p>
                    <a:p>
                      <a:pPr algn="ctr"/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9 класс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(по программе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8 класса)</a:t>
                      </a:r>
                    </a:p>
                    <a:p>
                      <a:pPr algn="ctr"/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53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Русский язык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33,80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37,50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40,00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57,14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218114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Математика 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33,33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29,51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23,80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40,0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252649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Биология 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36,60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22,73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53,90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-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2017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История 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-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86,89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43,20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56,00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260058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Обществознание 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-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63,77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41,30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-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328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География 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-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24,59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85,70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4260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Физика 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-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-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26,80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Английский язык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-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-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0066"/>
                          </a:solidFill>
                        </a:rPr>
                        <a:t>69,05</a:t>
                      </a:r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5478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7631</TotalTime>
  <Words>1326</Words>
  <Application>Microsoft Office PowerPoint</Application>
  <PresentationFormat>Экран (16:9)</PresentationFormat>
  <Paragraphs>653</Paragraphs>
  <Slides>14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Соседство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Кирилл Владимирович Антоненко</dc:creator>
  <cp:lastModifiedBy>acer</cp:lastModifiedBy>
  <cp:revision>551</cp:revision>
  <cp:lastPrinted>2021-01-14T09:54:44Z</cp:lastPrinted>
  <dcterms:modified xsi:type="dcterms:W3CDTF">2021-01-15T02:36:40Z</dcterms:modified>
</cp:coreProperties>
</file>