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2"/>
  </p:notesMasterIdLst>
  <p:sldIdLst>
    <p:sldId id="256" r:id="rId2"/>
    <p:sldId id="307" r:id="rId3"/>
    <p:sldId id="311" r:id="rId4"/>
    <p:sldId id="312" r:id="rId5"/>
    <p:sldId id="279" r:id="rId6"/>
    <p:sldId id="313" r:id="rId7"/>
    <p:sldId id="314" r:id="rId8"/>
    <p:sldId id="315" r:id="rId9"/>
    <p:sldId id="316" r:id="rId10"/>
    <p:sldId id="319" r:id="rId11"/>
    <p:sldId id="320" r:id="rId12"/>
    <p:sldId id="321" r:id="rId13"/>
    <p:sldId id="322" r:id="rId14"/>
    <p:sldId id="317" r:id="rId15"/>
    <p:sldId id="318" r:id="rId16"/>
    <p:sldId id="325" r:id="rId17"/>
    <p:sldId id="324" r:id="rId18"/>
    <p:sldId id="328" r:id="rId19"/>
    <p:sldId id="327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09A"/>
    <a:srgbClr val="00FA71"/>
    <a:srgbClr val="08F235"/>
    <a:srgbClr val="7030A0"/>
    <a:srgbClr val="2E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9842-C228-44D3-8958-2B54C2C789D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44-E635-46CD-9001-F342D0E59B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2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1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56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52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7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1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5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1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2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0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6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2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0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3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7714-AB37-4F97-867F-3E1EF58430E6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134B97-8B8A-447A-A27C-B5CE61426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235">
            <a:alpha val="6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27617"/>
            <a:ext cx="9649072" cy="273630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4000" b="1" i="1" u="sng" dirty="0" smtClean="0">
                <a:solidFill>
                  <a:srgbClr val="21009A"/>
                </a:solidFill>
              </a:rPr>
              <a:t>Формирование функциональной</a:t>
            </a:r>
            <a:br>
              <a:rPr lang="ru-RU" sz="4000" b="1" i="1" u="sng" dirty="0" smtClean="0">
                <a:solidFill>
                  <a:srgbClr val="21009A"/>
                </a:solidFill>
              </a:rPr>
            </a:br>
            <a:r>
              <a:rPr lang="ru-RU" sz="4000" b="1" i="1" u="sng" dirty="0" smtClean="0">
                <a:solidFill>
                  <a:srgbClr val="21009A"/>
                </a:solidFill>
              </a:rPr>
              <a:t>грамотности школьников</a:t>
            </a:r>
            <a:r>
              <a:rPr lang="ru-RU" sz="4000" b="1" i="1" u="sng" dirty="0" smtClean="0">
                <a:solidFill>
                  <a:srgbClr val="21009A"/>
                </a:solidFill>
              </a:rPr>
              <a:t/>
            </a:r>
            <a:br>
              <a:rPr lang="ru-RU" sz="4000" b="1" i="1" u="sng" dirty="0" smtClean="0">
                <a:solidFill>
                  <a:srgbClr val="21009A"/>
                </a:solidFill>
              </a:rPr>
            </a:br>
            <a:r>
              <a:rPr lang="ru-RU" sz="4000" b="1" i="1" u="sng" dirty="0" smtClean="0">
                <a:solidFill>
                  <a:srgbClr val="21009A"/>
                </a:solidFill>
              </a:rPr>
              <a:t/>
            </a:r>
            <a:br>
              <a:rPr lang="ru-RU" sz="4000" b="1" i="1" u="sng" dirty="0" smtClean="0">
                <a:solidFill>
                  <a:srgbClr val="21009A"/>
                </a:solidFill>
              </a:rPr>
            </a:br>
            <a:endParaRPr lang="ru-RU" sz="2400" b="1" i="1" u="sng" dirty="0">
              <a:solidFill>
                <a:srgbClr val="21009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744">
            <a:off x="3064868" y="3992526"/>
            <a:ext cx="2748891" cy="232933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505072" y="3789040"/>
            <a:ext cx="9649072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4000" b="1" i="1" u="sng" dirty="0" smtClean="0">
                <a:solidFill>
                  <a:srgbClr val="21009A"/>
                </a:solidFill>
              </a:rPr>
              <a:t/>
            </a:r>
            <a:br>
              <a:rPr lang="ru-RU" sz="4000" b="1" i="1" u="sng" dirty="0" smtClean="0">
                <a:solidFill>
                  <a:srgbClr val="21009A"/>
                </a:solidFill>
              </a:rPr>
            </a:br>
            <a:r>
              <a:rPr lang="ru-RU" sz="4000" b="1" i="1" u="sng" dirty="0" smtClean="0">
                <a:solidFill>
                  <a:srgbClr val="21009A"/>
                </a:solidFill>
              </a:rPr>
              <a:t/>
            </a:r>
            <a:br>
              <a:rPr lang="ru-RU" sz="4000" b="1" i="1" u="sng" dirty="0" smtClean="0">
                <a:solidFill>
                  <a:srgbClr val="21009A"/>
                </a:solidFill>
              </a:rPr>
            </a:br>
            <a:endParaRPr lang="ru-RU" sz="2000" i="1" u="sng" dirty="0">
              <a:solidFill>
                <a:srgbClr val="21009A"/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для 4-5 класса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2" y="1558302"/>
            <a:ext cx="6285983" cy="48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Оценка читательской грамотности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Находить и извлекать информацию.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Интегрировать и интерпретировать информацию.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Осмысливать и оценивать содержание и форму текста.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Использовать информацию из текста.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для 4 класса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0567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для 7 класса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2" y="1376132"/>
            <a:ext cx="7686601" cy="47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Включает знание и понимание финансовых терминов, понятий и финансовых рисков, а также навыков, мотивации и уверенности, необходимых для принятия решений в разнообразных финансовых ситуациях, способствующий улучшению финансового благополучия личности и общества, а также возможности участия в экономической жизни.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для начальной школы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0737"/>
            <a:ext cx="6912768" cy="47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Это специфический обособленный ценностно-интегрированный компонент функциональной грамотности, имеющий собственное предметное содержание, ценностную основу и нацеленный на формирование универсальных навыков.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для 5 класса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1487"/>
            <a:ext cx="6696744" cy="49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Способность продуктивно участвовать в процессе выработки, оценки и совершенствования идей, направленных на получение инновационных решений, нового знания, эффективного выражения воображения.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1668"/>
            <a:ext cx="7488832" cy="592162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21009A"/>
                </a:solidFill>
              </a:rPr>
              <a:t>TIMSS</a:t>
            </a:r>
            <a:r>
              <a:rPr lang="ru-RU" sz="2800" b="1" dirty="0" smtClean="0">
                <a:solidFill>
                  <a:srgbClr val="21009A"/>
                </a:solidFill>
              </a:rPr>
              <a:t>: </a:t>
            </a:r>
            <a:r>
              <a:rPr lang="ru-RU" sz="2800" dirty="0" smtClean="0">
                <a:solidFill>
                  <a:srgbClr val="21009A"/>
                </a:solidFill>
              </a:rPr>
              <a:t>сравнительная оценка качества математического и естественнонаучного образования.</a:t>
            </a:r>
            <a:br>
              <a:rPr lang="ru-RU" sz="2800" dirty="0" smtClean="0">
                <a:solidFill>
                  <a:srgbClr val="21009A"/>
                </a:solidFill>
              </a:rPr>
            </a:br>
            <a:r>
              <a:rPr lang="en-US" sz="2800" b="1" dirty="0" smtClean="0">
                <a:solidFill>
                  <a:srgbClr val="21009A"/>
                </a:solidFill>
              </a:rPr>
              <a:t>PISA</a:t>
            </a:r>
            <a:r>
              <a:rPr lang="ru-RU" sz="2800" b="1" dirty="0" smtClean="0">
                <a:solidFill>
                  <a:srgbClr val="21009A"/>
                </a:solidFill>
              </a:rPr>
              <a:t>: </a:t>
            </a:r>
            <a:r>
              <a:rPr lang="ru-RU" sz="2800" dirty="0" smtClean="0">
                <a:solidFill>
                  <a:srgbClr val="21009A"/>
                </a:solidFill>
              </a:rPr>
              <a:t>оценка способности учащихся использовать приобретенные в школе знания и опыт для широкого диапазона жизненных задач в различных сферах читательской деятельности, общения и социальных отношений.</a:t>
            </a:r>
            <a:br>
              <a:rPr lang="ru-RU" sz="2800" dirty="0" smtClean="0">
                <a:solidFill>
                  <a:srgbClr val="21009A"/>
                </a:solidFill>
              </a:rPr>
            </a:br>
            <a:r>
              <a:rPr lang="ru-RU" sz="2800" b="1" dirty="0" smtClean="0">
                <a:solidFill>
                  <a:srgbClr val="21009A"/>
                </a:solidFill>
              </a:rPr>
              <a:t>Р</a:t>
            </a:r>
            <a:r>
              <a:rPr lang="en-US" sz="2800" b="1" dirty="0" smtClean="0">
                <a:solidFill>
                  <a:srgbClr val="21009A"/>
                </a:solidFill>
              </a:rPr>
              <a:t>IRLS</a:t>
            </a:r>
            <a:r>
              <a:rPr lang="ru-RU" sz="2800" b="1" dirty="0" smtClean="0">
                <a:solidFill>
                  <a:srgbClr val="21009A"/>
                </a:solidFill>
              </a:rPr>
              <a:t>: </a:t>
            </a:r>
            <a:r>
              <a:rPr lang="ru-RU" sz="2800" dirty="0" smtClean="0">
                <a:solidFill>
                  <a:srgbClr val="21009A"/>
                </a:solidFill>
              </a:rPr>
              <a:t>сравнения уровня и качества чтения и понимания текста учащимися начальной школы.</a:t>
            </a:r>
            <a:br>
              <a:rPr lang="ru-RU" sz="2800" dirty="0" smtClean="0">
                <a:solidFill>
                  <a:srgbClr val="21009A"/>
                </a:solidFill>
              </a:rPr>
            </a:br>
            <a:r>
              <a:rPr lang="ru-RU" sz="2800" dirty="0" smtClean="0">
                <a:solidFill>
                  <a:srgbClr val="21009A"/>
                </a:solidFill>
              </a:rPr>
              <a:t>Национальное исследование качества образования </a:t>
            </a:r>
            <a:r>
              <a:rPr lang="ru-RU" sz="2800" b="1" dirty="0" smtClean="0">
                <a:solidFill>
                  <a:srgbClr val="21009A"/>
                </a:solidFill>
              </a:rPr>
              <a:t>(НИКО)</a:t>
            </a:r>
            <a:r>
              <a:rPr lang="ru-RU" sz="2800" dirty="0" smtClean="0">
                <a:solidFill>
                  <a:srgbClr val="21009A"/>
                </a:solidFill>
              </a:rPr>
              <a:t/>
            </a:r>
            <a:br>
              <a:rPr lang="ru-RU" sz="2800" dirty="0" smtClean="0">
                <a:solidFill>
                  <a:srgbClr val="21009A"/>
                </a:solidFill>
              </a:rPr>
            </a:br>
            <a:r>
              <a:rPr lang="ru-RU" sz="2800" dirty="0" smtClean="0">
                <a:solidFill>
                  <a:srgbClr val="21009A"/>
                </a:solidFill>
              </a:rPr>
              <a:t>Всероссийские поверочные работы </a:t>
            </a:r>
            <a:r>
              <a:rPr lang="ru-RU" sz="2800" b="1" dirty="0" smtClean="0">
                <a:solidFill>
                  <a:srgbClr val="21009A"/>
                </a:solidFill>
              </a:rPr>
              <a:t>(ВПР) </a:t>
            </a:r>
            <a:r>
              <a:rPr lang="ru-RU" sz="2800" dirty="0" smtClean="0">
                <a:solidFill>
                  <a:srgbClr val="21009A"/>
                </a:solidFill>
              </a:rPr>
              <a:t>– контрольные работы по разным предметам.</a:t>
            </a:r>
            <a:br>
              <a:rPr lang="ru-RU" sz="2800" dirty="0" smtClean="0">
                <a:solidFill>
                  <a:srgbClr val="21009A"/>
                </a:solidFill>
              </a:rPr>
            </a:br>
            <a:r>
              <a:rPr lang="ru-RU" sz="2700" b="1" dirty="0" smtClean="0">
                <a:solidFill>
                  <a:srgbClr val="21009A"/>
                </a:solidFill>
              </a:rPr>
              <a:t>ОГЭ,ЕГЭ.</a:t>
            </a:r>
            <a:r>
              <a:rPr lang="ru-RU" b="1" dirty="0">
                <a:solidFill>
                  <a:srgbClr val="21009A"/>
                </a:solidFill>
              </a:rPr>
              <a:t/>
            </a:r>
            <a:br>
              <a:rPr lang="ru-RU" b="1" dirty="0">
                <a:solidFill>
                  <a:srgbClr val="21009A"/>
                </a:solidFill>
              </a:rPr>
            </a:br>
            <a:endParaRPr lang="ru-RU" b="1" dirty="0">
              <a:solidFill>
                <a:srgbClr val="21009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248">
            <a:off x="5967555" y="5185492"/>
            <a:ext cx="3285757" cy="1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498930"/>
            <a:ext cx="9001000" cy="3456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1" y="2708920"/>
            <a:ext cx="6242317" cy="38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1668"/>
            <a:ext cx="7488832" cy="56335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Приказ Министерства просвещения РФ и Рособрнадзора от 06.05.2019 №590/219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 (с изменениями от 24.12.2019 </a:t>
            </a:r>
            <a:r>
              <a:rPr lang="ru-RU" dirty="0" smtClean="0"/>
              <a:t>№1718/716).</a:t>
            </a:r>
            <a:r>
              <a:rPr lang="ru-RU" sz="2800" dirty="0" smtClean="0">
                <a:solidFill>
                  <a:srgbClr val="21009A"/>
                </a:solidFill>
              </a:rPr>
              <a:t/>
            </a:r>
            <a:br>
              <a:rPr lang="ru-RU" sz="2800" dirty="0" smtClean="0">
                <a:solidFill>
                  <a:srgbClr val="21009A"/>
                </a:solidFill>
              </a:rPr>
            </a:br>
            <a:r>
              <a:rPr lang="ru-RU" sz="2800" dirty="0" smtClean="0">
                <a:solidFill>
                  <a:srgbClr val="21009A"/>
                </a:solidFill>
              </a:rPr>
              <a:t> </a:t>
            </a:r>
            <a:r>
              <a:rPr lang="ru-RU" sz="2800" dirty="0" smtClean="0">
                <a:solidFill>
                  <a:srgbClr val="21009A"/>
                </a:solidFill>
              </a:rPr>
              <a:t> </a:t>
            </a:r>
            <a:r>
              <a:rPr lang="ru-RU" dirty="0">
                <a:solidFill>
                  <a:srgbClr val="21009A"/>
                </a:solidFill>
              </a:rPr>
              <a:t> </a:t>
            </a:r>
            <a:r>
              <a:rPr lang="ru-RU" b="1" dirty="0">
                <a:solidFill>
                  <a:srgbClr val="21009A"/>
                </a:solidFill>
              </a:rPr>
              <a:t/>
            </a:r>
            <a:br>
              <a:rPr lang="ru-RU" b="1" dirty="0">
                <a:solidFill>
                  <a:srgbClr val="21009A"/>
                </a:solidFill>
              </a:rPr>
            </a:br>
            <a:endParaRPr lang="ru-RU" b="1" dirty="0">
              <a:solidFill>
                <a:srgbClr val="21009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248">
            <a:off x="5967555" y="5185492"/>
            <a:ext cx="3285757" cy="1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Приоритетной целью становится формирование функциональной грамотности в системе общего образования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Создание поддерживающей позитивной образовательной среды за счет изменения содержания образовательных программ для более полного учета интереса учащихся и требований 21 века.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7" y="836712"/>
            <a:ext cx="6048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запроса на качество общего образования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- уровень знаний, умений, навыков, способов деятельности,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в конкретной социальной и культурной среде.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7" y="836712"/>
            <a:ext cx="6048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функциональной грамотностью понимается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Усиление внимания к формированию функциональной грамотности.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Повышение уровня познавательной самостоятельности учащихся.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Формирование метапредметных результатов.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Повышение интереса учащихся к изучению математики и естественнонаучных предметов.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Повышение эффективности работы с одаренными учащимися.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Повышение эффективности инвестиций в образование.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solidFill>
                  <a:srgbClr val="002060"/>
                </a:solidFill>
              </a:rPr>
              <a:t>Улучшение образовательной среды в школе.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общего образования в России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Разработка учебно-методических материалов для формирования и оценки функциональной грамотности (2019-2020гг.)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Апробация материалов (2019-2020гг.)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Мониторинг (2020-2024гг.)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мониторинга формирования и оценки функциональной грамотности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</a:rPr>
              <a:t>математическая грамотность</a:t>
            </a:r>
          </a:p>
          <a:p>
            <a:pPr marL="457200" indent="-457200">
              <a:buFontTx/>
              <a:buChar char="-"/>
            </a:pPr>
            <a:r>
              <a:rPr lang="ru-RU" sz="3600" dirty="0">
                <a:solidFill>
                  <a:srgbClr val="002060"/>
                </a:solidFill>
              </a:rPr>
              <a:t>ч</a:t>
            </a:r>
            <a:r>
              <a:rPr lang="ru-RU" sz="3600" dirty="0" smtClean="0">
                <a:solidFill>
                  <a:srgbClr val="002060"/>
                </a:solidFill>
              </a:rPr>
              <a:t>итательская грамотность</a:t>
            </a:r>
          </a:p>
          <a:p>
            <a:pPr marL="457200" indent="-457200">
              <a:buFontTx/>
              <a:buChar char="-"/>
            </a:pPr>
            <a:r>
              <a:rPr lang="ru-RU" sz="3600" dirty="0">
                <a:solidFill>
                  <a:srgbClr val="002060"/>
                </a:solidFill>
              </a:rPr>
              <a:t>е</a:t>
            </a:r>
            <a:r>
              <a:rPr lang="ru-RU" sz="3600" dirty="0" smtClean="0">
                <a:solidFill>
                  <a:srgbClr val="002060"/>
                </a:solidFill>
              </a:rPr>
              <a:t>стественнонаучная грамотность</a:t>
            </a:r>
          </a:p>
          <a:p>
            <a:pPr marL="457200" indent="-457200">
              <a:buFontTx/>
              <a:buChar char="-"/>
            </a:pPr>
            <a:r>
              <a:rPr lang="ru-RU" sz="3600" dirty="0">
                <a:solidFill>
                  <a:srgbClr val="002060"/>
                </a:solidFill>
              </a:rPr>
              <a:t>ф</a:t>
            </a:r>
            <a:r>
              <a:rPr lang="ru-RU" sz="3600" dirty="0" smtClean="0">
                <a:solidFill>
                  <a:srgbClr val="002060"/>
                </a:solidFill>
              </a:rPr>
              <a:t>инансовая грамотность</a:t>
            </a:r>
          </a:p>
          <a:p>
            <a:pPr marL="457200" indent="-457200">
              <a:buFontTx/>
              <a:buChar char="-"/>
            </a:pPr>
            <a:r>
              <a:rPr lang="ru-RU" sz="3600" dirty="0">
                <a:solidFill>
                  <a:srgbClr val="002060"/>
                </a:solidFill>
              </a:rPr>
              <a:t>г</a:t>
            </a:r>
            <a:r>
              <a:rPr lang="ru-RU" sz="3600" dirty="0" smtClean="0">
                <a:solidFill>
                  <a:srgbClr val="002060"/>
                </a:solidFill>
              </a:rPr>
              <a:t>лобальные компетенции</a:t>
            </a:r>
          </a:p>
          <a:p>
            <a:pPr marL="457200" indent="-457200">
              <a:buFontTx/>
              <a:buChar char="-"/>
            </a:pPr>
            <a:r>
              <a:rPr lang="ru-RU" sz="3600" dirty="0">
                <a:solidFill>
                  <a:srgbClr val="002060"/>
                </a:solidFill>
              </a:rPr>
              <a:t>к</a:t>
            </a:r>
            <a:r>
              <a:rPr lang="ru-RU" sz="3600" dirty="0" smtClean="0">
                <a:solidFill>
                  <a:srgbClr val="002060"/>
                </a:solidFill>
              </a:rPr>
              <a:t>реативное мышление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формирования функциональной грамотности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01">
            <a:off x="6758536" y="5650567"/>
            <a:ext cx="2438405" cy="1024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136339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Она включает использование математических понятий, процедур, фактов и инструментов, чтобы описать, объяснить и предсказать явления.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46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446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Myriad Pro Light</vt:lpstr>
      <vt:lpstr>Times New Roman</vt:lpstr>
      <vt:lpstr>Trebuchet MS</vt:lpstr>
      <vt:lpstr>Wingdings 3</vt:lpstr>
      <vt:lpstr>Грань</vt:lpstr>
      <vt:lpstr>Формирование функциональной грамотности школьников  </vt:lpstr>
      <vt:lpstr>TIMSS: сравнительная оценка качества математического и естественнонаучного образования. PISA: оценка способности учащихся использовать приобретенные в школе знания и опыт для широкого диапазона жизненных задач в различных сферах читательской деятельности, общения и социальных отношений. РIRLS: сравнения уровня и качества чтения и понимания текста учащимися начальной школы. Национальное исследование качества образования (НИКО) Всероссийские поверочные работы (ВПР) – контрольные работы по разным предметам. ОГЭ,ЕГЭ. </vt:lpstr>
      <vt:lpstr>Приказ Министерства просвещения РФ и Рособрнадзора от 06.05.2019 №590/219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 (с изменениями от 24.12.2019 №1718/716).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User12</cp:lastModifiedBy>
  <cp:revision>54</cp:revision>
  <dcterms:created xsi:type="dcterms:W3CDTF">2013-12-29T05:33:20Z</dcterms:created>
  <dcterms:modified xsi:type="dcterms:W3CDTF">2021-07-20T12:55:39Z</dcterms:modified>
  <cp:contentStatus/>
</cp:coreProperties>
</file>