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2" r:id="rId2"/>
    <p:sldId id="293" r:id="rId3"/>
    <p:sldId id="294" r:id="rId4"/>
    <p:sldId id="295" r:id="rId5"/>
    <p:sldId id="296" r:id="rId6"/>
    <p:sldId id="297" r:id="rId7"/>
    <p:sldId id="298" r:id="rId8"/>
    <p:sldId id="299" r:id="rId9"/>
    <p:sldId id="300" r:id="rId10"/>
    <p:sldId id="309" r:id="rId11"/>
    <p:sldId id="301" r:id="rId12"/>
    <p:sldId id="302" r:id="rId13"/>
    <p:sldId id="305" r:id="rId14"/>
    <p:sldId id="306" r:id="rId15"/>
    <p:sldId id="307" r:id="rId16"/>
    <p:sldId id="310" r:id="rId17"/>
    <p:sldId id="311" r:id="rId18"/>
    <p:sldId id="312" r:id="rId19"/>
    <p:sldId id="313" r:id="rId20"/>
    <p:sldId id="314" r:id="rId21"/>
    <p:sldId id="316" r:id="rId22"/>
    <p:sldId id="317" r:id="rId23"/>
    <p:sldId id="342" r:id="rId24"/>
    <p:sldId id="339" r:id="rId25"/>
    <p:sldId id="343" r:id="rId26"/>
    <p:sldId id="321" r:id="rId27"/>
    <p:sldId id="323" r:id="rId28"/>
    <p:sldId id="326" r:id="rId29"/>
    <p:sldId id="328" r:id="rId30"/>
    <p:sldId id="344" r:id="rId31"/>
    <p:sldId id="345" r:id="rId32"/>
    <p:sldId id="346" r:id="rId33"/>
    <p:sldId id="347" r:id="rId34"/>
    <p:sldId id="308" r:id="rId35"/>
    <p:sldId id="348" r:id="rId36"/>
    <p:sldId id="349" r:id="rId37"/>
    <p:sldId id="350"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006600"/>
    <a:srgbClr val="CC0066"/>
    <a:srgbClr val="99FF66"/>
    <a:srgbClr val="0033CC"/>
    <a:srgbClr val="333300"/>
    <a:srgbClr val="008000"/>
    <a:srgbClr val="0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8" autoAdjust="0"/>
    <p:restoredTop sz="94660"/>
  </p:normalViewPr>
  <p:slideViewPr>
    <p:cSldViewPr>
      <p:cViewPr varScale="1">
        <p:scale>
          <a:sx n="79" d="100"/>
          <a:sy n="79" d="100"/>
        </p:scale>
        <p:origin x="-264"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5.xml"/><Relationship Id="rId1" Type="http://schemas.openxmlformats.org/officeDocument/2006/relationships/slide" Target="../slides/slide4.xml"/><Relationship Id="rId4"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16.xml"/><Relationship Id="rId1" Type="http://schemas.openxmlformats.org/officeDocument/2006/relationships/slide" Target="../slides/slide9.xml"/><Relationship Id="rId4"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67681-85EE-407C-A00E-ED44832D168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0B50C22B-4DF6-4EA9-A12F-94623979CF3C}">
      <dgm:prSet phldrT="[Текст]" custT="1"/>
      <dgm:spPr>
        <a:solidFill>
          <a:schemeClr val="accent3">
            <a:lumMod val="60000"/>
            <a:lumOff val="40000"/>
          </a:schemeClr>
        </a:solidFill>
      </dgm:spPr>
      <dgm:t>
        <a:bodyPr/>
        <a:lstStyle/>
        <a:p>
          <a:r>
            <a:rPr lang="ru-RU" sz="2400" dirty="0" smtClean="0">
              <a:solidFill>
                <a:srgbClr val="FF0000"/>
              </a:solidFill>
              <a:cs typeface="Shruti" pitchFamily="34" charset="0"/>
              <a:hlinkClick xmlns:r="http://schemas.openxmlformats.org/officeDocument/2006/relationships" r:id="rId1" action="ppaction://hlinksldjump"/>
            </a:rPr>
            <a:t>Правильность</a:t>
          </a:r>
          <a:endParaRPr lang="ru-RU" sz="2400" dirty="0">
            <a:solidFill>
              <a:srgbClr val="FF0000"/>
            </a:solidFill>
            <a:cs typeface="Shruti" pitchFamily="34" charset="0"/>
          </a:endParaRPr>
        </a:p>
      </dgm:t>
    </dgm:pt>
    <dgm:pt modelId="{84316C46-34E4-47D2-B0A9-5712BB1AF420}" type="parTrans" cxnId="{AE569ED0-3F8A-47C0-AAAC-D1F4C1C3C3C7}">
      <dgm:prSet/>
      <dgm:spPr/>
      <dgm:t>
        <a:bodyPr/>
        <a:lstStyle/>
        <a:p>
          <a:endParaRPr lang="ru-RU"/>
        </a:p>
      </dgm:t>
    </dgm:pt>
    <dgm:pt modelId="{2EEEC834-9C9A-46B1-9DA3-0642DB667A9F}" type="sibTrans" cxnId="{AE569ED0-3F8A-47C0-AAAC-D1F4C1C3C3C7}">
      <dgm:prSet/>
      <dgm:spPr/>
      <dgm:t>
        <a:bodyPr/>
        <a:lstStyle/>
        <a:p>
          <a:endParaRPr lang="ru-RU"/>
        </a:p>
      </dgm:t>
    </dgm:pt>
    <dgm:pt modelId="{82BD345E-0CCA-4807-A606-69E8578417B5}">
      <dgm:prSet phldrT="[Текст]" custT="1"/>
      <dgm:spPr>
        <a:solidFill>
          <a:schemeClr val="accent3">
            <a:lumMod val="60000"/>
            <a:lumOff val="40000"/>
          </a:schemeClr>
        </a:solidFill>
      </dgm:spPr>
      <dgm:t>
        <a:bodyPr/>
        <a:lstStyle/>
        <a:p>
          <a:r>
            <a:rPr lang="ru-RU" sz="2400" dirty="0" smtClean="0">
              <a:solidFill>
                <a:srgbClr val="FF0000"/>
              </a:solidFill>
              <a:hlinkClick xmlns:r="http://schemas.openxmlformats.org/officeDocument/2006/relationships" r:id="rId2" action="ppaction://hlinksldjump"/>
            </a:rPr>
            <a:t>Беглость</a:t>
          </a:r>
          <a:endParaRPr lang="ru-RU" sz="2400" dirty="0">
            <a:solidFill>
              <a:srgbClr val="FF0000"/>
            </a:solidFill>
          </a:endParaRPr>
        </a:p>
      </dgm:t>
    </dgm:pt>
    <dgm:pt modelId="{BEB41BC6-4571-497A-A623-D0DE6BE3AA35}" type="parTrans" cxnId="{05563562-6079-4754-9174-D31A880C246C}">
      <dgm:prSet/>
      <dgm:spPr/>
      <dgm:t>
        <a:bodyPr/>
        <a:lstStyle/>
        <a:p>
          <a:endParaRPr lang="ru-RU"/>
        </a:p>
      </dgm:t>
    </dgm:pt>
    <dgm:pt modelId="{63F37416-019B-4E2C-88D3-2DFD9791D07B}" type="sibTrans" cxnId="{05563562-6079-4754-9174-D31A880C246C}">
      <dgm:prSet/>
      <dgm:spPr/>
      <dgm:t>
        <a:bodyPr/>
        <a:lstStyle/>
        <a:p>
          <a:endParaRPr lang="ru-RU"/>
        </a:p>
      </dgm:t>
    </dgm:pt>
    <dgm:pt modelId="{67B2F9B9-068D-4175-B3DA-7975309FA50C}">
      <dgm:prSet phldrT="[Текст]" custT="1"/>
      <dgm:spPr>
        <a:solidFill>
          <a:schemeClr val="accent3">
            <a:lumMod val="60000"/>
            <a:lumOff val="40000"/>
          </a:schemeClr>
        </a:solidFill>
      </dgm:spPr>
      <dgm:t>
        <a:bodyPr/>
        <a:lstStyle/>
        <a:p>
          <a:r>
            <a:rPr lang="ru-RU" sz="2400" dirty="0" smtClean="0">
              <a:solidFill>
                <a:srgbClr val="FF0000"/>
              </a:solidFill>
              <a:hlinkClick xmlns:r="http://schemas.openxmlformats.org/officeDocument/2006/relationships" r:id="rId3" action="ppaction://hlinksldjump"/>
            </a:rPr>
            <a:t>Сознательность</a:t>
          </a:r>
          <a:endParaRPr lang="ru-RU" sz="2400" dirty="0">
            <a:solidFill>
              <a:srgbClr val="FF0000"/>
            </a:solidFill>
          </a:endParaRPr>
        </a:p>
      </dgm:t>
    </dgm:pt>
    <dgm:pt modelId="{50EEBAE7-9A72-4E6F-BE93-A05A4A4DDA42}" type="parTrans" cxnId="{20EA953A-41CF-40EA-BF88-9CB125AF7D49}">
      <dgm:prSet/>
      <dgm:spPr/>
      <dgm:t>
        <a:bodyPr/>
        <a:lstStyle/>
        <a:p>
          <a:endParaRPr lang="ru-RU"/>
        </a:p>
      </dgm:t>
    </dgm:pt>
    <dgm:pt modelId="{EF01D485-9AE1-4811-96E7-35E572C881DB}" type="sibTrans" cxnId="{20EA953A-41CF-40EA-BF88-9CB125AF7D49}">
      <dgm:prSet/>
      <dgm:spPr/>
      <dgm:t>
        <a:bodyPr/>
        <a:lstStyle/>
        <a:p>
          <a:endParaRPr lang="ru-RU"/>
        </a:p>
      </dgm:t>
    </dgm:pt>
    <dgm:pt modelId="{973B7A50-3E15-4171-A36E-C5685F2324B2}">
      <dgm:prSet phldrT="[Текст]" custT="1"/>
      <dgm:spPr>
        <a:solidFill>
          <a:schemeClr val="accent3">
            <a:lumMod val="60000"/>
            <a:lumOff val="40000"/>
          </a:schemeClr>
        </a:solidFill>
      </dgm:spPr>
      <dgm:t>
        <a:bodyPr/>
        <a:lstStyle/>
        <a:p>
          <a:r>
            <a:rPr lang="ru-RU" sz="2400" dirty="0" smtClean="0">
              <a:solidFill>
                <a:srgbClr val="FF0000"/>
              </a:solidFill>
              <a:hlinkClick xmlns:r="http://schemas.openxmlformats.org/officeDocument/2006/relationships" r:id="rId4" action="ppaction://hlinksldjump"/>
            </a:rPr>
            <a:t>Выразительность</a:t>
          </a:r>
          <a:endParaRPr lang="ru-RU" sz="2400" dirty="0">
            <a:solidFill>
              <a:srgbClr val="FF0000"/>
            </a:solidFill>
          </a:endParaRPr>
        </a:p>
      </dgm:t>
    </dgm:pt>
    <dgm:pt modelId="{96EFC785-1A46-4A65-ADA5-2CC690CC7FE7}" type="parTrans" cxnId="{E60D56A7-E3C7-49E0-BD10-922A0B3792D8}">
      <dgm:prSet/>
      <dgm:spPr/>
      <dgm:t>
        <a:bodyPr/>
        <a:lstStyle/>
        <a:p>
          <a:endParaRPr lang="ru-RU"/>
        </a:p>
      </dgm:t>
    </dgm:pt>
    <dgm:pt modelId="{AAF0212C-37F0-467C-BA5C-2D247B0371A9}" type="sibTrans" cxnId="{E60D56A7-E3C7-49E0-BD10-922A0B3792D8}">
      <dgm:prSet/>
      <dgm:spPr/>
      <dgm:t>
        <a:bodyPr/>
        <a:lstStyle/>
        <a:p>
          <a:endParaRPr lang="ru-RU"/>
        </a:p>
      </dgm:t>
    </dgm:pt>
    <dgm:pt modelId="{F9933A92-3D79-4F8C-9599-62F23FAA88A0}" type="pres">
      <dgm:prSet presAssocID="{AD967681-85EE-407C-A00E-ED44832D1680}" presName="matrix" presStyleCnt="0">
        <dgm:presLayoutVars>
          <dgm:chMax val="1"/>
          <dgm:dir/>
          <dgm:resizeHandles val="exact"/>
        </dgm:presLayoutVars>
      </dgm:prSet>
      <dgm:spPr/>
      <dgm:t>
        <a:bodyPr/>
        <a:lstStyle/>
        <a:p>
          <a:endParaRPr lang="ru-RU"/>
        </a:p>
      </dgm:t>
    </dgm:pt>
    <dgm:pt modelId="{66C2FE1E-DACA-46E6-B9EE-ECF42A562E64}" type="pres">
      <dgm:prSet presAssocID="{AD967681-85EE-407C-A00E-ED44832D1680}" presName="diamond" presStyleLbl="bgShp" presStyleIdx="0" presStyleCnt="1"/>
      <dgm:spPr/>
    </dgm:pt>
    <dgm:pt modelId="{D0DE80DC-8D1F-4933-B126-59BFE15DDDCA}" type="pres">
      <dgm:prSet presAssocID="{AD967681-85EE-407C-A00E-ED44832D1680}" presName="quad1" presStyleLbl="node1" presStyleIdx="0" presStyleCnt="4" custScaleX="122261" custScaleY="42308" custLinFactNeighborX="-11023" custLinFactNeighborY="24207">
        <dgm:presLayoutVars>
          <dgm:chMax val="0"/>
          <dgm:chPref val="0"/>
          <dgm:bulletEnabled val="1"/>
        </dgm:presLayoutVars>
      </dgm:prSet>
      <dgm:spPr/>
      <dgm:t>
        <a:bodyPr/>
        <a:lstStyle/>
        <a:p>
          <a:endParaRPr lang="ru-RU"/>
        </a:p>
      </dgm:t>
    </dgm:pt>
    <dgm:pt modelId="{D9E86B45-434D-49AC-801E-966C959E88AD}" type="pres">
      <dgm:prSet presAssocID="{AD967681-85EE-407C-A00E-ED44832D1680}" presName="quad2" presStyleLbl="node1" presStyleIdx="1" presStyleCnt="4" custScaleX="110706" custScaleY="42308" custLinFactNeighborX="49536" custLinFactNeighborY="24207">
        <dgm:presLayoutVars>
          <dgm:chMax val="0"/>
          <dgm:chPref val="0"/>
          <dgm:bulletEnabled val="1"/>
        </dgm:presLayoutVars>
      </dgm:prSet>
      <dgm:spPr/>
      <dgm:t>
        <a:bodyPr/>
        <a:lstStyle/>
        <a:p>
          <a:endParaRPr lang="ru-RU"/>
        </a:p>
      </dgm:t>
    </dgm:pt>
    <dgm:pt modelId="{16A71B5E-233A-4D14-AFAF-19B184B60530}" type="pres">
      <dgm:prSet presAssocID="{AD967681-85EE-407C-A00E-ED44832D1680}" presName="quad3" presStyleLbl="node1" presStyleIdx="2" presStyleCnt="4" custScaleX="130779" custScaleY="45472" custLinFactNeighborX="-17251" custLinFactNeighborY="44406">
        <dgm:presLayoutVars>
          <dgm:chMax val="0"/>
          <dgm:chPref val="0"/>
          <dgm:bulletEnabled val="1"/>
        </dgm:presLayoutVars>
      </dgm:prSet>
      <dgm:spPr/>
      <dgm:t>
        <a:bodyPr/>
        <a:lstStyle/>
        <a:p>
          <a:endParaRPr lang="ru-RU"/>
        </a:p>
      </dgm:t>
    </dgm:pt>
    <dgm:pt modelId="{FA72DDA8-D371-4C09-90F0-DB35694525FC}" type="pres">
      <dgm:prSet presAssocID="{AD967681-85EE-407C-A00E-ED44832D1680}" presName="quad4" presStyleLbl="node1" presStyleIdx="3" presStyleCnt="4" custScaleX="143122" custScaleY="45472" custLinFactNeighborX="72256" custLinFactNeighborY="46025">
        <dgm:presLayoutVars>
          <dgm:chMax val="0"/>
          <dgm:chPref val="0"/>
          <dgm:bulletEnabled val="1"/>
        </dgm:presLayoutVars>
      </dgm:prSet>
      <dgm:spPr/>
      <dgm:t>
        <a:bodyPr/>
        <a:lstStyle/>
        <a:p>
          <a:endParaRPr lang="ru-RU"/>
        </a:p>
      </dgm:t>
    </dgm:pt>
  </dgm:ptLst>
  <dgm:cxnLst>
    <dgm:cxn modelId="{DB3A6E88-3778-47F9-8935-9E3DD54F0298}" type="presOf" srcId="{67B2F9B9-068D-4175-B3DA-7975309FA50C}" destId="{16A71B5E-233A-4D14-AFAF-19B184B60530}" srcOrd="0" destOrd="0" presId="urn:microsoft.com/office/officeart/2005/8/layout/matrix3"/>
    <dgm:cxn modelId="{20EA953A-41CF-40EA-BF88-9CB125AF7D49}" srcId="{AD967681-85EE-407C-A00E-ED44832D1680}" destId="{67B2F9B9-068D-4175-B3DA-7975309FA50C}" srcOrd="2" destOrd="0" parTransId="{50EEBAE7-9A72-4E6F-BE93-A05A4A4DDA42}" sibTransId="{EF01D485-9AE1-4811-96E7-35E572C881DB}"/>
    <dgm:cxn modelId="{1B2BED01-2DFB-4A34-AB8C-CB65F7C87017}" type="presOf" srcId="{973B7A50-3E15-4171-A36E-C5685F2324B2}" destId="{FA72DDA8-D371-4C09-90F0-DB35694525FC}" srcOrd="0" destOrd="0" presId="urn:microsoft.com/office/officeart/2005/8/layout/matrix3"/>
    <dgm:cxn modelId="{16ECC56B-6E74-4F5D-9FB8-8BBCE1A5CA83}" type="presOf" srcId="{82BD345E-0CCA-4807-A606-69E8578417B5}" destId="{D9E86B45-434D-49AC-801E-966C959E88AD}" srcOrd="0" destOrd="0" presId="urn:microsoft.com/office/officeart/2005/8/layout/matrix3"/>
    <dgm:cxn modelId="{AE569ED0-3F8A-47C0-AAAC-D1F4C1C3C3C7}" srcId="{AD967681-85EE-407C-A00E-ED44832D1680}" destId="{0B50C22B-4DF6-4EA9-A12F-94623979CF3C}" srcOrd="0" destOrd="0" parTransId="{84316C46-34E4-47D2-B0A9-5712BB1AF420}" sibTransId="{2EEEC834-9C9A-46B1-9DA3-0642DB667A9F}"/>
    <dgm:cxn modelId="{E60D56A7-E3C7-49E0-BD10-922A0B3792D8}" srcId="{AD967681-85EE-407C-A00E-ED44832D1680}" destId="{973B7A50-3E15-4171-A36E-C5685F2324B2}" srcOrd="3" destOrd="0" parTransId="{96EFC785-1A46-4A65-ADA5-2CC690CC7FE7}" sibTransId="{AAF0212C-37F0-467C-BA5C-2D247B0371A9}"/>
    <dgm:cxn modelId="{F4D88702-BCB6-46E0-9793-8E4662701C69}" type="presOf" srcId="{0B50C22B-4DF6-4EA9-A12F-94623979CF3C}" destId="{D0DE80DC-8D1F-4933-B126-59BFE15DDDCA}" srcOrd="0" destOrd="0" presId="urn:microsoft.com/office/officeart/2005/8/layout/matrix3"/>
    <dgm:cxn modelId="{05563562-6079-4754-9174-D31A880C246C}" srcId="{AD967681-85EE-407C-A00E-ED44832D1680}" destId="{82BD345E-0CCA-4807-A606-69E8578417B5}" srcOrd="1" destOrd="0" parTransId="{BEB41BC6-4571-497A-A623-D0DE6BE3AA35}" sibTransId="{63F37416-019B-4E2C-88D3-2DFD9791D07B}"/>
    <dgm:cxn modelId="{5EDD355E-6974-4202-B60F-3BB780977D0C}" type="presOf" srcId="{AD967681-85EE-407C-A00E-ED44832D1680}" destId="{F9933A92-3D79-4F8C-9599-62F23FAA88A0}" srcOrd="0" destOrd="0" presId="urn:microsoft.com/office/officeart/2005/8/layout/matrix3"/>
    <dgm:cxn modelId="{3FEECC5F-35AE-463B-B7FA-A318631BCBCB}" type="presParOf" srcId="{F9933A92-3D79-4F8C-9599-62F23FAA88A0}" destId="{66C2FE1E-DACA-46E6-B9EE-ECF42A562E64}" srcOrd="0" destOrd="0" presId="urn:microsoft.com/office/officeart/2005/8/layout/matrix3"/>
    <dgm:cxn modelId="{EF451092-840E-4C65-B702-37BF084AF965}" type="presParOf" srcId="{F9933A92-3D79-4F8C-9599-62F23FAA88A0}" destId="{D0DE80DC-8D1F-4933-B126-59BFE15DDDCA}" srcOrd="1" destOrd="0" presId="urn:microsoft.com/office/officeart/2005/8/layout/matrix3"/>
    <dgm:cxn modelId="{C6CCA458-356C-4E14-AA71-84B12864BAA8}" type="presParOf" srcId="{F9933A92-3D79-4F8C-9599-62F23FAA88A0}" destId="{D9E86B45-434D-49AC-801E-966C959E88AD}" srcOrd="2" destOrd="0" presId="urn:microsoft.com/office/officeart/2005/8/layout/matrix3"/>
    <dgm:cxn modelId="{20AEEACF-BA69-428C-92E2-1A6099410A10}" type="presParOf" srcId="{F9933A92-3D79-4F8C-9599-62F23FAA88A0}" destId="{16A71B5E-233A-4D14-AFAF-19B184B60530}" srcOrd="3" destOrd="0" presId="urn:microsoft.com/office/officeart/2005/8/layout/matrix3"/>
    <dgm:cxn modelId="{5570DA6F-78ED-4A4D-8291-0C75313FFDA1}" type="presParOf" srcId="{F9933A92-3D79-4F8C-9599-62F23FAA88A0}" destId="{FA72DDA8-D371-4C09-90F0-DB35694525FC}" srcOrd="4" destOrd="0" presId="urn:microsoft.com/office/officeart/2005/8/layout/matrix3"/>
  </dgm:cxnLst>
  <dgm:bg/>
  <dgm:whole/>
</dgm:dataModel>
</file>

<file path=ppt/diagrams/data2.xml><?xml version="1.0" encoding="utf-8"?>
<dgm:dataModel xmlns:dgm="http://schemas.openxmlformats.org/drawingml/2006/diagram" xmlns:a="http://schemas.openxmlformats.org/drawingml/2006/main">
  <dgm:ptLst>
    <dgm:pt modelId="{261E1E1C-9A71-458F-8287-8BD0B9AF115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ru-RU"/>
        </a:p>
      </dgm:t>
    </dgm:pt>
    <dgm:pt modelId="{3576CEFD-D36E-4B8C-A6DE-85AD912CA6EF}">
      <dgm:prSet phldrT="[Текст]" custT="1"/>
      <dgm:spPr/>
      <dgm:t>
        <a:bodyPr/>
        <a:lstStyle/>
        <a:p>
          <a:r>
            <a:rPr lang="ru-RU" sz="2300" dirty="0" smtClean="0">
              <a:hlinkClick xmlns:r="http://schemas.openxmlformats.org/officeDocument/2006/relationships" r:id="rId1" action="ppaction://hlinksldjump"/>
            </a:rPr>
            <a:t>Упражнения для формирования правильности чтения</a:t>
          </a:r>
          <a:endParaRPr lang="ru-RU" sz="2300" dirty="0"/>
        </a:p>
      </dgm:t>
    </dgm:pt>
    <dgm:pt modelId="{CB7BA75C-4D38-43EB-B728-A986CFBBB294}" type="parTrans" cxnId="{55B39EC9-8AA0-4670-8BF1-3E00EBCDD5B7}">
      <dgm:prSet/>
      <dgm:spPr/>
      <dgm:t>
        <a:bodyPr/>
        <a:lstStyle/>
        <a:p>
          <a:endParaRPr lang="ru-RU"/>
        </a:p>
      </dgm:t>
    </dgm:pt>
    <dgm:pt modelId="{C8A6B8B8-A6DE-40C4-B5AB-428C0AC606B7}" type="sibTrans" cxnId="{55B39EC9-8AA0-4670-8BF1-3E00EBCDD5B7}">
      <dgm:prSet/>
      <dgm:spPr/>
      <dgm:t>
        <a:bodyPr/>
        <a:lstStyle/>
        <a:p>
          <a:endParaRPr lang="ru-RU"/>
        </a:p>
      </dgm:t>
    </dgm:pt>
    <dgm:pt modelId="{8B3E8C8A-EB8A-4F97-B12B-D5F61D6494F6}">
      <dgm:prSet phldrT="[Текст]" custT="1"/>
      <dgm:spPr/>
      <dgm:t>
        <a:bodyPr/>
        <a:lstStyle/>
        <a:p>
          <a:r>
            <a:rPr lang="ru-RU" sz="2300" dirty="0" smtClean="0">
              <a:hlinkClick xmlns:r="http://schemas.openxmlformats.org/officeDocument/2006/relationships" r:id="rId2" action="ppaction://hlinksldjump"/>
            </a:rPr>
            <a:t>Упражнения для развития беглости чтения</a:t>
          </a:r>
          <a:endParaRPr lang="ru-RU" sz="2300" dirty="0"/>
        </a:p>
      </dgm:t>
    </dgm:pt>
    <dgm:pt modelId="{2F9EB1F0-AE1E-4AFC-81C8-A3A7E5E3BF96}" type="parTrans" cxnId="{0F43B0E8-5C3B-4E96-B022-BC4E30543728}">
      <dgm:prSet/>
      <dgm:spPr/>
      <dgm:t>
        <a:bodyPr/>
        <a:lstStyle/>
        <a:p>
          <a:endParaRPr lang="ru-RU"/>
        </a:p>
      </dgm:t>
    </dgm:pt>
    <dgm:pt modelId="{05972667-049C-439F-BFAF-7EAE2A640057}" type="sibTrans" cxnId="{0F43B0E8-5C3B-4E96-B022-BC4E30543728}">
      <dgm:prSet/>
      <dgm:spPr/>
      <dgm:t>
        <a:bodyPr/>
        <a:lstStyle/>
        <a:p>
          <a:endParaRPr lang="ru-RU"/>
        </a:p>
      </dgm:t>
    </dgm:pt>
    <dgm:pt modelId="{B5D16C7A-E1DC-4DBD-B335-472C711F1D0B}">
      <dgm:prSet phldrT="[Текст]" custT="1"/>
      <dgm:spPr/>
      <dgm:t>
        <a:bodyPr/>
        <a:lstStyle/>
        <a:p>
          <a:r>
            <a:rPr lang="ru-RU" sz="2300" dirty="0" smtClean="0">
              <a:hlinkClick xmlns:r="http://schemas.openxmlformats.org/officeDocument/2006/relationships" r:id="rId3" action="ppaction://hlinksldjump"/>
            </a:rPr>
            <a:t>Работа над выразительными средствами речи</a:t>
          </a:r>
          <a:endParaRPr lang="ru-RU" sz="2300" dirty="0"/>
        </a:p>
      </dgm:t>
    </dgm:pt>
    <dgm:pt modelId="{C0870649-83F3-4647-8CC4-EF4CEA24B9DC}" type="parTrans" cxnId="{10FE9924-856E-4612-A75A-6AF09F155FB6}">
      <dgm:prSet/>
      <dgm:spPr/>
      <dgm:t>
        <a:bodyPr/>
        <a:lstStyle/>
        <a:p>
          <a:endParaRPr lang="ru-RU"/>
        </a:p>
      </dgm:t>
    </dgm:pt>
    <dgm:pt modelId="{5FAA3CC6-AC72-4444-AFDD-F2EAA815FA74}" type="sibTrans" cxnId="{10FE9924-856E-4612-A75A-6AF09F155FB6}">
      <dgm:prSet/>
      <dgm:spPr/>
      <dgm:t>
        <a:bodyPr/>
        <a:lstStyle/>
        <a:p>
          <a:endParaRPr lang="ru-RU"/>
        </a:p>
      </dgm:t>
    </dgm:pt>
    <dgm:pt modelId="{2573B7DF-F8A3-45CE-A10B-5C55A2D46824}">
      <dgm:prSet phldrT="[Текст]" custT="1"/>
      <dgm:spPr/>
      <dgm:t>
        <a:bodyPr/>
        <a:lstStyle/>
        <a:p>
          <a:r>
            <a:rPr lang="ru-RU" sz="2300" dirty="0" smtClean="0">
              <a:hlinkClick xmlns:r="http://schemas.openxmlformats.org/officeDocument/2006/relationships" r:id="rId4" action="ppaction://hlinksldjump"/>
            </a:rPr>
            <a:t>Упражнения для развития сознательного (осознанного чтения)</a:t>
          </a:r>
          <a:endParaRPr lang="ru-RU" sz="2300" dirty="0"/>
        </a:p>
      </dgm:t>
    </dgm:pt>
    <dgm:pt modelId="{968CFBF3-8F8C-4AD5-A5CA-E8ABC3B8B817}" type="parTrans" cxnId="{2F1D3311-7AD1-40AB-B1CB-EE1ED4C8371F}">
      <dgm:prSet/>
      <dgm:spPr/>
      <dgm:t>
        <a:bodyPr/>
        <a:lstStyle/>
        <a:p>
          <a:endParaRPr lang="ru-RU"/>
        </a:p>
      </dgm:t>
    </dgm:pt>
    <dgm:pt modelId="{18C0CE2F-07D0-4DC9-BC7D-3C97F2FCB920}" type="sibTrans" cxnId="{2F1D3311-7AD1-40AB-B1CB-EE1ED4C8371F}">
      <dgm:prSet/>
      <dgm:spPr/>
      <dgm:t>
        <a:bodyPr/>
        <a:lstStyle/>
        <a:p>
          <a:endParaRPr lang="ru-RU"/>
        </a:p>
      </dgm:t>
    </dgm:pt>
    <dgm:pt modelId="{19C12862-96A9-44F0-8CCF-D6A508521188}" type="pres">
      <dgm:prSet presAssocID="{261E1E1C-9A71-458F-8287-8BD0B9AF1154}" presName="Name0" presStyleCnt="0">
        <dgm:presLayoutVars>
          <dgm:dir/>
          <dgm:resizeHandles val="exact"/>
        </dgm:presLayoutVars>
      </dgm:prSet>
      <dgm:spPr/>
      <dgm:t>
        <a:bodyPr/>
        <a:lstStyle/>
        <a:p>
          <a:endParaRPr lang="ru-RU"/>
        </a:p>
      </dgm:t>
    </dgm:pt>
    <dgm:pt modelId="{EFA14D42-2283-4421-80AF-6241885A7B6A}" type="pres">
      <dgm:prSet presAssocID="{3576CEFD-D36E-4B8C-A6DE-85AD912CA6EF}" presName="compNode" presStyleCnt="0"/>
      <dgm:spPr/>
    </dgm:pt>
    <dgm:pt modelId="{AD25C4F5-7666-48F3-B61D-AFB6E01F2D2B}" type="pres">
      <dgm:prSet presAssocID="{3576CEFD-D36E-4B8C-A6DE-85AD912CA6EF}" presName="pictRect" presStyleLbl="node1" presStyleIdx="0" presStyleCnt="4" custScaleX="136017" custScaleY="137378" custLinFactNeighborX="-4946" custLinFactNeighborY="55303"/>
      <dgm:spPr/>
    </dgm:pt>
    <dgm:pt modelId="{46A58921-37D9-4578-9441-5953A754FF31}" type="pres">
      <dgm:prSet presAssocID="{3576CEFD-D36E-4B8C-A6DE-85AD912CA6EF}" presName="textRect" presStyleLbl="revTx" presStyleIdx="0" presStyleCnt="4" custScaleX="136131" custScaleY="289675" custLinFactNeighborX="-9844" custLinFactNeighborY="-33177">
        <dgm:presLayoutVars>
          <dgm:bulletEnabled val="1"/>
        </dgm:presLayoutVars>
      </dgm:prSet>
      <dgm:spPr/>
      <dgm:t>
        <a:bodyPr/>
        <a:lstStyle/>
        <a:p>
          <a:endParaRPr lang="ru-RU"/>
        </a:p>
      </dgm:t>
    </dgm:pt>
    <dgm:pt modelId="{170985C3-5B81-4F83-A71E-0255E79EB0C7}" type="pres">
      <dgm:prSet presAssocID="{C8A6B8B8-A6DE-40C4-B5AB-428C0AC606B7}" presName="sibTrans" presStyleLbl="sibTrans2D1" presStyleIdx="0" presStyleCnt="0"/>
      <dgm:spPr/>
      <dgm:t>
        <a:bodyPr/>
        <a:lstStyle/>
        <a:p>
          <a:endParaRPr lang="ru-RU"/>
        </a:p>
      </dgm:t>
    </dgm:pt>
    <dgm:pt modelId="{B81F68AE-4B18-4C9F-A95A-37271D1EAC47}" type="pres">
      <dgm:prSet presAssocID="{8B3E8C8A-EB8A-4F97-B12B-D5F61D6494F6}" presName="compNode" presStyleCnt="0"/>
      <dgm:spPr/>
    </dgm:pt>
    <dgm:pt modelId="{579179DE-28DC-40B0-8D5F-24DDB70A037A}" type="pres">
      <dgm:prSet presAssocID="{8B3E8C8A-EB8A-4F97-B12B-D5F61D6494F6}" presName="pictRect" presStyleLbl="node1" presStyleIdx="1" presStyleCnt="4" custScaleX="107968" custScaleY="117420" custLinFactNeighborX="7916" custLinFactNeighborY="46681"/>
      <dgm:spPr/>
    </dgm:pt>
    <dgm:pt modelId="{F94763F7-6AF0-4275-ADFF-286C5B2079AB}" type="pres">
      <dgm:prSet presAssocID="{8B3E8C8A-EB8A-4F97-B12B-D5F61D6494F6}" presName="textRect" presStyleLbl="revTx" presStyleIdx="1" presStyleCnt="4" custScaleX="111608" custScaleY="209503" custLinFactNeighborX="6310" custLinFactNeighborY="-73742">
        <dgm:presLayoutVars>
          <dgm:bulletEnabled val="1"/>
        </dgm:presLayoutVars>
      </dgm:prSet>
      <dgm:spPr/>
      <dgm:t>
        <a:bodyPr/>
        <a:lstStyle/>
        <a:p>
          <a:endParaRPr lang="ru-RU"/>
        </a:p>
      </dgm:t>
    </dgm:pt>
    <dgm:pt modelId="{7CEBEA96-020D-4EB8-BD85-74C63FC5C288}" type="pres">
      <dgm:prSet presAssocID="{05972667-049C-439F-BFAF-7EAE2A640057}" presName="sibTrans" presStyleLbl="sibTrans2D1" presStyleIdx="0" presStyleCnt="0"/>
      <dgm:spPr/>
      <dgm:t>
        <a:bodyPr/>
        <a:lstStyle/>
        <a:p>
          <a:endParaRPr lang="ru-RU"/>
        </a:p>
      </dgm:t>
    </dgm:pt>
    <dgm:pt modelId="{5315743F-D518-4498-84F9-AA6119D9CC1D}" type="pres">
      <dgm:prSet presAssocID="{B5D16C7A-E1DC-4DBD-B335-472C711F1D0B}" presName="compNode" presStyleCnt="0"/>
      <dgm:spPr/>
    </dgm:pt>
    <dgm:pt modelId="{170E3B08-8980-4891-A9F7-5306DCA1D442}" type="pres">
      <dgm:prSet presAssocID="{B5D16C7A-E1DC-4DBD-B335-472C711F1D0B}" presName="pictRect" presStyleLbl="node1" presStyleIdx="2" presStyleCnt="4" custScaleX="119707" custLinFactNeighborX="5058" custLinFactNeighborY="47809"/>
      <dgm:spPr/>
    </dgm:pt>
    <dgm:pt modelId="{23C7FBF6-975C-4385-A466-00CA4DC124A3}" type="pres">
      <dgm:prSet presAssocID="{B5D16C7A-E1DC-4DBD-B335-472C711F1D0B}" presName="textRect" presStyleLbl="revTx" presStyleIdx="2" presStyleCnt="4" custScaleX="162616" custScaleY="223538" custLinFactNeighborX="19407" custLinFactNeighborY="-28444">
        <dgm:presLayoutVars>
          <dgm:bulletEnabled val="1"/>
        </dgm:presLayoutVars>
      </dgm:prSet>
      <dgm:spPr/>
      <dgm:t>
        <a:bodyPr/>
        <a:lstStyle/>
        <a:p>
          <a:endParaRPr lang="ru-RU"/>
        </a:p>
      </dgm:t>
    </dgm:pt>
    <dgm:pt modelId="{7F35E2F2-7238-4F00-BE15-C735A4D6CD95}" type="pres">
      <dgm:prSet presAssocID="{5FAA3CC6-AC72-4444-AFDD-F2EAA815FA74}" presName="sibTrans" presStyleLbl="sibTrans2D1" presStyleIdx="0" presStyleCnt="0"/>
      <dgm:spPr/>
      <dgm:t>
        <a:bodyPr/>
        <a:lstStyle/>
        <a:p>
          <a:endParaRPr lang="ru-RU"/>
        </a:p>
      </dgm:t>
    </dgm:pt>
    <dgm:pt modelId="{FCC6103F-3949-4784-8510-0A8A12339E75}" type="pres">
      <dgm:prSet presAssocID="{2573B7DF-F8A3-45CE-A10B-5C55A2D46824}" presName="compNode" presStyleCnt="0"/>
      <dgm:spPr/>
    </dgm:pt>
    <dgm:pt modelId="{23CADBE8-6D22-47DA-A8AD-CE1408AAC45B}" type="pres">
      <dgm:prSet presAssocID="{2573B7DF-F8A3-45CE-A10B-5C55A2D46824}" presName="pictRect" presStyleLbl="node1" presStyleIdx="3" presStyleCnt="4" custScaleX="129547" custScaleY="137507" custLinFactNeighborX="84020" custLinFactNeighborY="16353"/>
      <dgm:spPr/>
    </dgm:pt>
    <dgm:pt modelId="{4793B7E0-EEC4-44B6-AA3E-2108AA748C76}" type="pres">
      <dgm:prSet presAssocID="{2573B7DF-F8A3-45CE-A10B-5C55A2D46824}" presName="textRect" presStyleLbl="revTx" presStyleIdx="3" presStyleCnt="4" custScaleX="128060" custScaleY="257271" custLinFactY="-15127" custLinFactNeighborX="78052" custLinFactNeighborY="-100000">
        <dgm:presLayoutVars>
          <dgm:bulletEnabled val="1"/>
        </dgm:presLayoutVars>
      </dgm:prSet>
      <dgm:spPr/>
      <dgm:t>
        <a:bodyPr/>
        <a:lstStyle/>
        <a:p>
          <a:endParaRPr lang="ru-RU"/>
        </a:p>
      </dgm:t>
    </dgm:pt>
  </dgm:ptLst>
  <dgm:cxnLst>
    <dgm:cxn modelId="{7DACA92C-F383-443A-895F-735478B2FBEF}" type="presOf" srcId="{8B3E8C8A-EB8A-4F97-B12B-D5F61D6494F6}" destId="{F94763F7-6AF0-4275-ADFF-286C5B2079AB}" srcOrd="0" destOrd="0" presId="urn:microsoft.com/office/officeart/2005/8/layout/pList1"/>
    <dgm:cxn modelId="{B3D18979-CA12-4257-AD7F-39211DD2DCE3}" type="presOf" srcId="{3576CEFD-D36E-4B8C-A6DE-85AD912CA6EF}" destId="{46A58921-37D9-4578-9441-5953A754FF31}" srcOrd="0" destOrd="0" presId="urn:microsoft.com/office/officeart/2005/8/layout/pList1"/>
    <dgm:cxn modelId="{931DBD0D-C7A4-4979-BF09-6D1D153C1892}" type="presOf" srcId="{B5D16C7A-E1DC-4DBD-B335-472C711F1D0B}" destId="{23C7FBF6-975C-4385-A466-00CA4DC124A3}" srcOrd="0" destOrd="0" presId="urn:microsoft.com/office/officeart/2005/8/layout/pList1"/>
    <dgm:cxn modelId="{55B39EC9-8AA0-4670-8BF1-3E00EBCDD5B7}" srcId="{261E1E1C-9A71-458F-8287-8BD0B9AF1154}" destId="{3576CEFD-D36E-4B8C-A6DE-85AD912CA6EF}" srcOrd="0" destOrd="0" parTransId="{CB7BA75C-4D38-43EB-B728-A986CFBBB294}" sibTransId="{C8A6B8B8-A6DE-40C4-B5AB-428C0AC606B7}"/>
    <dgm:cxn modelId="{390C6665-3BE0-4C6C-9961-DBF2B5A1882E}" type="presOf" srcId="{C8A6B8B8-A6DE-40C4-B5AB-428C0AC606B7}" destId="{170985C3-5B81-4F83-A71E-0255E79EB0C7}" srcOrd="0" destOrd="0" presId="urn:microsoft.com/office/officeart/2005/8/layout/pList1"/>
    <dgm:cxn modelId="{B9F048FC-83BD-425A-8444-5AE32FB7EE5D}" type="presOf" srcId="{5FAA3CC6-AC72-4444-AFDD-F2EAA815FA74}" destId="{7F35E2F2-7238-4F00-BE15-C735A4D6CD95}" srcOrd="0" destOrd="0" presId="urn:microsoft.com/office/officeart/2005/8/layout/pList1"/>
    <dgm:cxn modelId="{D0E0F064-D062-4E1C-AC81-916F1243E2FB}" type="presOf" srcId="{261E1E1C-9A71-458F-8287-8BD0B9AF1154}" destId="{19C12862-96A9-44F0-8CCF-D6A508521188}" srcOrd="0" destOrd="0" presId="urn:microsoft.com/office/officeart/2005/8/layout/pList1"/>
    <dgm:cxn modelId="{3F622F04-9F6B-49DA-85F6-95B6D1B29FB8}" type="presOf" srcId="{2573B7DF-F8A3-45CE-A10B-5C55A2D46824}" destId="{4793B7E0-EEC4-44B6-AA3E-2108AA748C76}" srcOrd="0" destOrd="0" presId="urn:microsoft.com/office/officeart/2005/8/layout/pList1"/>
    <dgm:cxn modelId="{10FE9924-856E-4612-A75A-6AF09F155FB6}" srcId="{261E1E1C-9A71-458F-8287-8BD0B9AF1154}" destId="{B5D16C7A-E1DC-4DBD-B335-472C711F1D0B}" srcOrd="2" destOrd="0" parTransId="{C0870649-83F3-4647-8CC4-EF4CEA24B9DC}" sibTransId="{5FAA3CC6-AC72-4444-AFDD-F2EAA815FA74}"/>
    <dgm:cxn modelId="{0F43B0E8-5C3B-4E96-B022-BC4E30543728}" srcId="{261E1E1C-9A71-458F-8287-8BD0B9AF1154}" destId="{8B3E8C8A-EB8A-4F97-B12B-D5F61D6494F6}" srcOrd="1" destOrd="0" parTransId="{2F9EB1F0-AE1E-4AFC-81C8-A3A7E5E3BF96}" sibTransId="{05972667-049C-439F-BFAF-7EAE2A640057}"/>
    <dgm:cxn modelId="{2F1D3311-7AD1-40AB-B1CB-EE1ED4C8371F}" srcId="{261E1E1C-9A71-458F-8287-8BD0B9AF1154}" destId="{2573B7DF-F8A3-45CE-A10B-5C55A2D46824}" srcOrd="3" destOrd="0" parTransId="{968CFBF3-8F8C-4AD5-A5CA-E8ABC3B8B817}" sibTransId="{18C0CE2F-07D0-4DC9-BC7D-3C97F2FCB920}"/>
    <dgm:cxn modelId="{E540FDB9-1F02-4046-882F-036E60206B5A}" type="presOf" srcId="{05972667-049C-439F-BFAF-7EAE2A640057}" destId="{7CEBEA96-020D-4EB8-BD85-74C63FC5C288}" srcOrd="0" destOrd="0" presId="urn:microsoft.com/office/officeart/2005/8/layout/pList1"/>
    <dgm:cxn modelId="{1AEBEF68-8983-4D38-9A35-156DE8A38E0B}" type="presParOf" srcId="{19C12862-96A9-44F0-8CCF-D6A508521188}" destId="{EFA14D42-2283-4421-80AF-6241885A7B6A}" srcOrd="0" destOrd="0" presId="urn:microsoft.com/office/officeart/2005/8/layout/pList1"/>
    <dgm:cxn modelId="{CAE7C449-D6AB-4416-84C5-613DF2AD7667}" type="presParOf" srcId="{EFA14D42-2283-4421-80AF-6241885A7B6A}" destId="{AD25C4F5-7666-48F3-B61D-AFB6E01F2D2B}" srcOrd="0" destOrd="0" presId="urn:microsoft.com/office/officeart/2005/8/layout/pList1"/>
    <dgm:cxn modelId="{B48CA59F-83A7-42D2-89E6-AF2C214EF263}" type="presParOf" srcId="{EFA14D42-2283-4421-80AF-6241885A7B6A}" destId="{46A58921-37D9-4578-9441-5953A754FF31}" srcOrd="1" destOrd="0" presId="urn:microsoft.com/office/officeart/2005/8/layout/pList1"/>
    <dgm:cxn modelId="{CE733C27-3FA2-4041-9518-655EA5602F29}" type="presParOf" srcId="{19C12862-96A9-44F0-8CCF-D6A508521188}" destId="{170985C3-5B81-4F83-A71E-0255E79EB0C7}" srcOrd="1" destOrd="0" presId="urn:microsoft.com/office/officeart/2005/8/layout/pList1"/>
    <dgm:cxn modelId="{9A0E0779-2662-4DDA-A1B5-4A0497FE9A9F}" type="presParOf" srcId="{19C12862-96A9-44F0-8CCF-D6A508521188}" destId="{B81F68AE-4B18-4C9F-A95A-37271D1EAC47}" srcOrd="2" destOrd="0" presId="urn:microsoft.com/office/officeart/2005/8/layout/pList1"/>
    <dgm:cxn modelId="{953EE958-538F-4DB8-A42E-9BB27625D3EB}" type="presParOf" srcId="{B81F68AE-4B18-4C9F-A95A-37271D1EAC47}" destId="{579179DE-28DC-40B0-8D5F-24DDB70A037A}" srcOrd="0" destOrd="0" presId="urn:microsoft.com/office/officeart/2005/8/layout/pList1"/>
    <dgm:cxn modelId="{53D74DBC-5612-4CD8-A860-80FB91A5E513}" type="presParOf" srcId="{B81F68AE-4B18-4C9F-A95A-37271D1EAC47}" destId="{F94763F7-6AF0-4275-ADFF-286C5B2079AB}" srcOrd="1" destOrd="0" presId="urn:microsoft.com/office/officeart/2005/8/layout/pList1"/>
    <dgm:cxn modelId="{4EE928F9-3BE7-472C-9ED3-2A26DDC09E92}" type="presParOf" srcId="{19C12862-96A9-44F0-8CCF-D6A508521188}" destId="{7CEBEA96-020D-4EB8-BD85-74C63FC5C288}" srcOrd="3" destOrd="0" presId="urn:microsoft.com/office/officeart/2005/8/layout/pList1"/>
    <dgm:cxn modelId="{64E414C9-EC0B-468E-8E85-B32FE60FA1CE}" type="presParOf" srcId="{19C12862-96A9-44F0-8CCF-D6A508521188}" destId="{5315743F-D518-4498-84F9-AA6119D9CC1D}" srcOrd="4" destOrd="0" presId="urn:microsoft.com/office/officeart/2005/8/layout/pList1"/>
    <dgm:cxn modelId="{90B38C39-E6E1-40BB-95C4-4A490867A31C}" type="presParOf" srcId="{5315743F-D518-4498-84F9-AA6119D9CC1D}" destId="{170E3B08-8980-4891-A9F7-5306DCA1D442}" srcOrd="0" destOrd="0" presId="urn:microsoft.com/office/officeart/2005/8/layout/pList1"/>
    <dgm:cxn modelId="{C0A33A19-2C2D-4F9F-A5AF-3B430422E52E}" type="presParOf" srcId="{5315743F-D518-4498-84F9-AA6119D9CC1D}" destId="{23C7FBF6-975C-4385-A466-00CA4DC124A3}" srcOrd="1" destOrd="0" presId="urn:microsoft.com/office/officeart/2005/8/layout/pList1"/>
    <dgm:cxn modelId="{33B8DB6A-35E4-4389-A718-72E6ED1BA7E4}" type="presParOf" srcId="{19C12862-96A9-44F0-8CCF-D6A508521188}" destId="{7F35E2F2-7238-4F00-BE15-C735A4D6CD95}" srcOrd="5" destOrd="0" presId="urn:microsoft.com/office/officeart/2005/8/layout/pList1"/>
    <dgm:cxn modelId="{CE4BF330-BBA7-49A5-8BD2-2B2268C41BE2}" type="presParOf" srcId="{19C12862-96A9-44F0-8CCF-D6A508521188}" destId="{FCC6103F-3949-4784-8510-0A8A12339E75}" srcOrd="6" destOrd="0" presId="urn:microsoft.com/office/officeart/2005/8/layout/pList1"/>
    <dgm:cxn modelId="{90493E3F-0063-43F8-9415-2EEE96CFDFAC}" type="presParOf" srcId="{FCC6103F-3949-4784-8510-0A8A12339E75}" destId="{23CADBE8-6D22-47DA-A8AD-CE1408AAC45B}" srcOrd="0" destOrd="0" presId="urn:microsoft.com/office/officeart/2005/8/layout/pList1"/>
    <dgm:cxn modelId="{B7400383-71D8-4210-B457-C4770D174A1A}" type="presParOf" srcId="{FCC6103F-3949-4784-8510-0A8A12339E75}" destId="{4793B7E0-EEC4-44B6-AA3E-2108AA748C76}" srcOrd="1" destOrd="0" presId="urn:microsoft.com/office/officeart/2005/8/layout/pList1"/>
  </dgm:cxnLst>
  <dgm:bg/>
  <dgm:whole/>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2B6BF3C-F8A0-43B7-AE15-59AA529CFB24}" type="datetimeFigureOut">
              <a:rPr lang="ru-RU"/>
              <a:pPr>
                <a:defRPr/>
              </a:pPr>
              <a:t>12.02.2019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3A1BA98-480E-490E-900B-C70BF26A755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D133D8-31C8-4955-8EDB-F1E90D06B5E0}" type="datetimeFigureOut">
              <a:rPr lang="ru-RU"/>
              <a:pPr>
                <a:defRPr/>
              </a:pPr>
              <a:t>12.02.2019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E7CD49-732C-4A4D-B755-7C7536E6C5C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6D92027-BEC7-4EAA-B044-04E7ACDD9456}" type="datetimeFigureOut">
              <a:rPr lang="ru-RU"/>
              <a:pPr>
                <a:defRPr/>
              </a:pPr>
              <a:t>12.02.2019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8736FF7-538D-4ADD-9FA1-B3933C72AC6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525FF16-5B61-46D6-AF45-0185AC35BB4D}" type="datetimeFigureOut">
              <a:rPr lang="ru-RU"/>
              <a:pPr>
                <a:defRPr/>
              </a:pPr>
              <a:t>12.02.2019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731958-ECF4-42A1-8ACA-F81FB145265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01B9C-A290-4EBC-9735-07BBFB3EDF2D}" type="datetimeFigureOut">
              <a:rPr lang="ru-RU"/>
              <a:pPr>
                <a:defRPr/>
              </a:pPr>
              <a:t>12.02.2019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D86E54C-99FE-407B-B46C-70AEEC7F8CB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ED72699-704D-470B-9A9E-AF3C22C128FB}" type="datetimeFigureOut">
              <a:rPr lang="ru-RU"/>
              <a:pPr>
                <a:defRPr/>
              </a:pPr>
              <a:t>12.02.2019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866548-398C-44C3-A1A0-49DD551CDB3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5187244-7419-431E-A012-5749A3AA6A4D}" type="datetimeFigureOut">
              <a:rPr lang="ru-RU"/>
              <a:pPr>
                <a:defRPr/>
              </a:pPr>
              <a:t>12.02.2019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CB2B096-48E3-4947-8A61-4635EB5A25F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B830893-7805-43DC-BFAA-1318F239EE61}" type="datetimeFigureOut">
              <a:rPr lang="ru-RU"/>
              <a:pPr>
                <a:defRPr/>
              </a:pPr>
              <a:t>12.02.2019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811A202-2CE0-4C42-A6C0-FA619AD7577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25F3E3D-917B-4431-8DCB-1E02361D9959}" type="datetimeFigureOut">
              <a:rPr lang="ru-RU"/>
              <a:pPr>
                <a:defRPr/>
              </a:pPr>
              <a:t>12.02.2019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D6543D3-CE81-400D-82E6-3B0BB0D03A5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98A5CBE-90B3-4A11-AD6E-BEA89B3B7D73}" type="datetimeFigureOut">
              <a:rPr lang="ru-RU"/>
              <a:pPr>
                <a:defRPr/>
              </a:pPr>
              <a:t>12.02.2019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318B61C-88B2-4BD4-826F-02F6F416A07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80D8A05-A253-454B-9415-28F56DB838B4}" type="datetimeFigureOut">
              <a:rPr lang="ru-RU"/>
              <a:pPr>
                <a:defRPr/>
              </a:pPr>
              <a:t>12.02.2019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C8B1C3B-30D2-4A8E-836F-3D865209CD3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8BD61C-3E5D-4337-8A8F-BC95CB1750A1}" type="datetimeFigureOut">
              <a:rPr lang="ru-RU"/>
              <a:pPr>
                <a:defRPr/>
              </a:pPr>
              <a:t>12.02.2019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C4682D-DEF7-4A3C-84F7-B53B872A9DE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80681B-E82F-41DF-86A1-AF81450A8AF4}" type="datetimeFigureOut">
              <a:rPr lang="ru-RU"/>
              <a:pPr>
                <a:defRPr/>
              </a:pPr>
              <a:t>12.02.2019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E8D09E-8BE8-4F70-9072-82014FE50F2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slide" Target="slide17.xml"/><Relationship Id="rId1" Type="http://schemas.openxmlformats.org/officeDocument/2006/relationships/slideLayout" Target="../slideLayouts/slideLayout6.xml"/><Relationship Id="rId6" Type="http://schemas.openxmlformats.org/officeDocument/2006/relationships/slide" Target="slide21.xml"/><Relationship Id="rId11" Type="http://schemas.openxmlformats.org/officeDocument/2006/relationships/image" Target="../media/image6.png"/><Relationship Id="rId5" Type="http://schemas.openxmlformats.org/officeDocument/2006/relationships/slide" Target="slide19.xml"/><Relationship Id="rId10" Type="http://schemas.openxmlformats.org/officeDocument/2006/relationships/slide" Target="slide8.xml"/><Relationship Id="rId4" Type="http://schemas.openxmlformats.org/officeDocument/2006/relationships/slide" Target="slide20.xml"/><Relationship Id="rId9" Type="http://schemas.openxmlformats.org/officeDocument/2006/relationships/slide" Target="slide2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6.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6.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6.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jpeg"/><Relationship Id="rId16" Type="http://schemas.openxmlformats.org/officeDocument/2006/relationships/image" Target="../media/image40.pn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slide" Target="slide16.xml"/><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slide" Target="slide9.xml"/><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6.png"/><Relationship Id="rId2" Type="http://schemas.openxmlformats.org/officeDocument/2006/relationships/image" Target="../media/image43.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6.png"/><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slide" Target="slide8.xml"/><Relationship Id="rId2" Type="http://schemas.openxmlformats.org/officeDocument/2006/relationships/image" Target="../media/image58.jpeg"/><Relationship Id="rId1" Type="http://schemas.openxmlformats.org/officeDocument/2006/relationships/slideLayout" Target="../slideLayouts/slideLayout6.xml"/><Relationship Id="rId6" Type="http://schemas.openxmlformats.org/officeDocument/2006/relationships/slide" Target="slide31.xml"/><Relationship Id="rId11" Type="http://schemas.openxmlformats.org/officeDocument/2006/relationships/slide" Target="slide37.xml"/><Relationship Id="rId5" Type="http://schemas.openxmlformats.org/officeDocument/2006/relationships/slide" Target="slide30.xml"/><Relationship Id="rId10" Type="http://schemas.openxmlformats.org/officeDocument/2006/relationships/slide" Target="slide36.xml"/><Relationship Id="rId4" Type="http://schemas.openxmlformats.org/officeDocument/2006/relationships/slide" Target="slide29.xml"/><Relationship Id="rId9" Type="http://schemas.openxmlformats.org/officeDocument/2006/relationships/slide" Target="slide32.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slide" Target="slide8.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27.xml"/></Relationships>
</file>

<file path=ppt/slides/_rels/slide3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7.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27.xml"/></Relationships>
</file>

<file path=ppt/slides/_rels/slide3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png"/><Relationship Id="rId21" Type="http://schemas.openxmlformats.org/officeDocument/2006/relationships/image" Target="../media/image89.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image" Target="../media/image70.jpeg"/><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6.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slide" Target="slide27.xml"/><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1.xml"/><Relationship Id="rId7" Type="http://schemas.openxmlformats.org/officeDocument/2006/relationships/slide" Target="slide1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6.png"/><Relationship Id="rId5" Type="http://schemas.openxmlformats.org/officeDocument/2006/relationships/slide" Target="slide34.xml"/><Relationship Id="rId10" Type="http://schemas.openxmlformats.org/officeDocument/2006/relationships/slide" Target="slide8.xml"/><Relationship Id="rId4" Type="http://schemas.openxmlformats.org/officeDocument/2006/relationships/slide" Target="slide12.xml"/><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lstStyle/>
          <a:p>
            <a:r>
              <a:rPr lang="ru-RU" sz="5400" b="1" dirty="0" smtClean="0">
                <a:solidFill>
                  <a:srgbClr val="006600"/>
                </a:solidFill>
              </a:rPr>
              <a:t>«Формируем читателя» - </a:t>
            </a:r>
            <a:r>
              <a:rPr lang="ru-RU" sz="5400" i="1" dirty="0" smtClean="0">
                <a:solidFill>
                  <a:srgbClr val="006600"/>
                </a:solidFill>
              </a:rPr>
              <a:t>интерактивное методическое пособие</a:t>
            </a:r>
            <a:r>
              <a:rPr lang="ru-RU" sz="5400" b="1" dirty="0" smtClean="0">
                <a:solidFill>
                  <a:srgbClr val="006600"/>
                </a:solidFill>
              </a:rPr>
              <a:t> </a:t>
            </a:r>
            <a:endParaRPr lang="ru-RU" sz="5400" b="1" dirty="0">
              <a:solidFill>
                <a:srgbClr val="006600"/>
              </a:solidFill>
            </a:endParaRPr>
          </a:p>
        </p:txBody>
      </p:sp>
      <p:sp>
        <p:nvSpPr>
          <p:cNvPr id="4" name="Содержимое 3"/>
          <p:cNvSpPr>
            <a:spLocks noGrp="1"/>
          </p:cNvSpPr>
          <p:nvPr>
            <p:ph sz="half" idx="2"/>
          </p:nvPr>
        </p:nvSpPr>
        <p:spPr>
          <a:xfrm>
            <a:off x="4500562" y="2786058"/>
            <a:ext cx="4186238" cy="3857652"/>
          </a:xfrm>
        </p:spPr>
        <p:txBody>
          <a:bodyPr/>
          <a:lstStyle/>
          <a:p>
            <a:pPr algn="ctr">
              <a:buNone/>
            </a:pPr>
            <a:endParaRPr lang="ru-RU" sz="2400" dirty="0" smtClean="0">
              <a:solidFill>
                <a:srgbClr val="0070C0"/>
              </a:solidFill>
            </a:endParaRPr>
          </a:p>
          <a:p>
            <a:pPr algn="ctr">
              <a:buNone/>
            </a:pPr>
            <a:endParaRPr lang="ru-RU" sz="2400" dirty="0" smtClean="0">
              <a:solidFill>
                <a:srgbClr val="0070C0"/>
              </a:solidFill>
            </a:endParaRPr>
          </a:p>
          <a:p>
            <a:pPr algn="ctr">
              <a:buNone/>
            </a:pPr>
            <a:endParaRPr lang="ru-RU" sz="2400" dirty="0" smtClean="0">
              <a:solidFill>
                <a:srgbClr val="0070C0"/>
              </a:solidFill>
            </a:endParaRPr>
          </a:p>
          <a:p>
            <a:pPr algn="ctr">
              <a:buNone/>
            </a:pPr>
            <a:r>
              <a:rPr lang="ru-RU" sz="2400" dirty="0" smtClean="0">
                <a:solidFill>
                  <a:srgbClr val="0070C0"/>
                </a:solidFill>
              </a:rPr>
              <a:t> </a:t>
            </a:r>
            <a:r>
              <a:rPr lang="ru-RU" sz="2400" dirty="0" smtClean="0">
                <a:solidFill>
                  <a:srgbClr val="0070C0"/>
                </a:solidFill>
              </a:rPr>
              <a:t>     Учитель</a:t>
            </a:r>
            <a:r>
              <a:rPr lang="ru-RU" sz="2400" dirty="0" smtClean="0">
                <a:solidFill>
                  <a:srgbClr val="0070C0"/>
                </a:solidFill>
              </a:rPr>
              <a:t>:</a:t>
            </a:r>
            <a:r>
              <a:rPr lang="ru-RU" sz="2400" dirty="0" smtClean="0">
                <a:solidFill>
                  <a:srgbClr val="0070C0"/>
                </a:solidFill>
              </a:rPr>
              <a:t>    </a:t>
            </a:r>
          </a:p>
          <a:p>
            <a:pPr algn="ctr">
              <a:buNone/>
            </a:pPr>
            <a:r>
              <a:rPr lang="ru-RU" sz="2400" dirty="0" err="1" smtClean="0">
                <a:solidFill>
                  <a:srgbClr val="0070C0"/>
                </a:solidFill>
              </a:rPr>
              <a:t>Мут</a:t>
            </a:r>
            <a:r>
              <a:rPr lang="ru-RU" sz="2400" dirty="0" smtClean="0">
                <a:solidFill>
                  <a:srgbClr val="0070C0"/>
                </a:solidFill>
              </a:rPr>
              <a:t> </a:t>
            </a:r>
            <a:r>
              <a:rPr lang="ru-RU" sz="2400" dirty="0" smtClean="0">
                <a:solidFill>
                  <a:srgbClr val="0070C0"/>
                </a:solidFill>
              </a:rPr>
              <a:t>Светлана Александровна</a:t>
            </a:r>
            <a:r>
              <a:rPr lang="ru-RU" sz="2400" dirty="0" smtClean="0">
                <a:solidFill>
                  <a:srgbClr val="0070C0"/>
                </a:solidFill>
              </a:rPr>
              <a:t>,</a:t>
            </a:r>
            <a:endParaRPr lang="ru-RU" sz="2400" dirty="0" smtClean="0">
              <a:solidFill>
                <a:srgbClr val="0070C0"/>
              </a:solidFill>
            </a:endParaRPr>
          </a:p>
          <a:p>
            <a:pPr algn="ctr">
              <a:buNone/>
            </a:pPr>
            <a:r>
              <a:rPr lang="ru-RU" sz="2400" dirty="0" smtClean="0">
                <a:solidFill>
                  <a:srgbClr val="0070C0"/>
                </a:solidFill>
              </a:rPr>
              <a:t>МБОУ «</a:t>
            </a:r>
            <a:r>
              <a:rPr lang="ru-RU" sz="2400" dirty="0" err="1" smtClean="0">
                <a:solidFill>
                  <a:srgbClr val="0070C0"/>
                </a:solidFill>
              </a:rPr>
              <a:t>Промышленновская</a:t>
            </a:r>
            <a:r>
              <a:rPr lang="ru-RU" sz="2400" dirty="0" smtClean="0">
                <a:solidFill>
                  <a:srgbClr val="0070C0"/>
                </a:solidFill>
              </a:rPr>
              <a:t> СОШ №56»</a:t>
            </a:r>
          </a:p>
          <a:p>
            <a:endParaRPr lang="ru-RU" dirty="0"/>
          </a:p>
        </p:txBody>
      </p:sp>
      <p:pic>
        <p:nvPicPr>
          <p:cNvPr id="5" name="Picture 4" descr="594_328508"/>
          <p:cNvPicPr>
            <a:picLocks noGrp="1" noChangeAspect="1" noChangeArrowheads="1"/>
          </p:cNvPicPr>
          <p:nvPr>
            <p:ph sz="half" idx="1"/>
          </p:nvPr>
        </p:nvPicPr>
        <p:blipFill>
          <a:blip r:embed="rId2"/>
          <a:srcRect/>
          <a:stretch>
            <a:fillRect/>
          </a:stretch>
        </p:blipFill>
        <p:spPr>
          <a:xfrm>
            <a:off x="500034" y="2786058"/>
            <a:ext cx="3857652" cy="3616877"/>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28596" y="500042"/>
            <a:ext cx="8286808" cy="60478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6600"/>
                </a:solidFill>
                <a:effectLst/>
                <a:latin typeface="Arial" pitchFamily="34" charset="0"/>
                <a:ea typeface="Calibri" pitchFamily="34" charset="0"/>
                <a:cs typeface="Arial" pitchFamily="34" charset="0"/>
              </a:rPr>
              <a:t>  Набор скороговорок, подобранных И.Т. Федоренко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1. Водовоз вез воду из-под водопада.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2. Говори, говори, да не заговаривайся.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3. На гору гогочут гуси, под горой огонь горит.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4. Наш голова вашего голову головой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переголовит</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перевыголовит</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5. Наш дуда и туда и сюда.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6. Дерево скоро садят, да не скоро плоды едят.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7. На дворе трава, на траве дрова, не руби дрова на траве двора.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8. Возле горки на пригорке встали 33 Егорки: раз Егорка, два Егорка, три Егорка и т.д.</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9. Летят три пичужки через три пустые избушки.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10. В один, Клим, клин колоти.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11. Каково волокно, таково и полотно</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12. Клюет курка крупку, курит турка трубку.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13. Либретто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Риголетто</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14. Полили ли лилию, видели ли Лидию?</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15. Бежит лиса по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шесточку</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лизни, лиса, песочку.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16. Лавировали корабли, лавировали, да не вылавировали.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17" descr="j0432675">
            <a:hlinkClick r:id="rId2" action="ppaction://hlinksldjump"/>
          </p:cNvPr>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457200" y="785795"/>
            <a:ext cx="8186766" cy="571504"/>
          </a:xfrm>
        </p:spPr>
        <p:txBody>
          <a:bodyPr/>
          <a:lstStyle/>
          <a:p>
            <a:pPr algn="ctr"/>
            <a:r>
              <a:rPr lang="ru-RU" sz="3600" dirty="0" smtClean="0">
                <a:solidFill>
                  <a:srgbClr val="006600"/>
                </a:solidFill>
              </a:rPr>
              <a:t>«Задуйте свечу»</a:t>
            </a:r>
            <a:endParaRPr lang="ru-RU" sz="3600" dirty="0">
              <a:solidFill>
                <a:srgbClr val="006600"/>
              </a:solidFill>
            </a:endParaRPr>
          </a:p>
        </p:txBody>
      </p:sp>
      <p:sp>
        <p:nvSpPr>
          <p:cNvPr id="4" name="Содержимое 3"/>
          <p:cNvSpPr>
            <a:spLocks noGrp="1"/>
          </p:cNvSpPr>
          <p:nvPr>
            <p:ph sz="half" idx="2"/>
          </p:nvPr>
        </p:nvSpPr>
        <p:spPr>
          <a:xfrm>
            <a:off x="457200" y="1500174"/>
            <a:ext cx="4040188" cy="4625989"/>
          </a:xfrm>
        </p:spPr>
        <p:txBody>
          <a:bodyPr/>
          <a:lstStyle/>
          <a:p>
            <a:pPr>
              <a:buNone/>
            </a:pPr>
            <a:r>
              <a:rPr lang="ru-RU" sz="2000" dirty="0" smtClean="0"/>
              <a:t>      Сделайте глубокий вдох и разом выдохните весь воздух. Задуйте одну большую свечу. А теперь представьте, что на руке стоят три свечки. Сделайте глубокий вдох и выдохните тремя порциями, задувая каждую свечку. Представьте, что перед вами именинный пирог. На нем много маленьких свечек. Сделайте глубокий вдох и постарайтесь задуть как можно больше маленьких свечек, сделав максимальное количество коротких выдохов.</a:t>
            </a:r>
          </a:p>
          <a:p>
            <a:endParaRPr lang="ru-RU" dirty="0"/>
          </a:p>
        </p:txBody>
      </p:sp>
      <p:sp>
        <p:nvSpPr>
          <p:cNvPr id="5" name="Текст 4"/>
          <p:cNvSpPr>
            <a:spLocks noGrp="1"/>
          </p:cNvSpPr>
          <p:nvPr>
            <p:ph type="body" sz="quarter" idx="3"/>
          </p:nvPr>
        </p:nvSpPr>
        <p:spPr/>
        <p:txBody>
          <a:bodyPr/>
          <a:lstStyle/>
          <a:p>
            <a:endParaRPr lang="ru-RU"/>
          </a:p>
        </p:txBody>
      </p:sp>
      <p:pic>
        <p:nvPicPr>
          <p:cNvPr id="47106" name="Picture 2"/>
          <p:cNvPicPr>
            <a:picLocks noGrp="1" noChangeAspect="1" noChangeArrowheads="1"/>
          </p:cNvPicPr>
          <p:nvPr>
            <p:ph sz="quarter" idx="4"/>
          </p:nvPr>
        </p:nvPicPr>
        <p:blipFill>
          <a:blip r:embed="rId2"/>
          <a:srcRect/>
          <a:stretch>
            <a:fillRect/>
          </a:stretch>
        </p:blipFill>
        <p:spPr bwMode="auto">
          <a:xfrm>
            <a:off x="4645025" y="1643050"/>
            <a:ext cx="4041775" cy="4458544"/>
          </a:xfrm>
          <a:prstGeom prst="rect">
            <a:avLst/>
          </a:prstGeom>
          <a:noFill/>
          <a:ln w="9525">
            <a:noFill/>
            <a:miter lim="800000"/>
            <a:headEnd/>
            <a:tailEnd/>
          </a:ln>
          <a:effectLst/>
        </p:spPr>
      </p:pic>
      <p:pic>
        <p:nvPicPr>
          <p:cNvPr id="8"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457200" y="500042"/>
            <a:ext cx="5186370" cy="785819"/>
          </a:xfrm>
        </p:spPr>
        <p:txBody>
          <a:bodyPr/>
          <a:lstStyle/>
          <a:p>
            <a:r>
              <a:rPr lang="ru-RU" sz="3600" dirty="0" smtClean="0">
                <a:solidFill>
                  <a:srgbClr val="006600"/>
                </a:solidFill>
              </a:rPr>
              <a:t>«В цветочном магазине»</a:t>
            </a:r>
            <a:endParaRPr lang="ru-RU" sz="3600" dirty="0">
              <a:solidFill>
                <a:srgbClr val="006600"/>
              </a:solidFill>
            </a:endParaRPr>
          </a:p>
        </p:txBody>
      </p:sp>
      <p:sp>
        <p:nvSpPr>
          <p:cNvPr id="4" name="Содержимое 3"/>
          <p:cNvSpPr>
            <a:spLocks noGrp="1"/>
          </p:cNvSpPr>
          <p:nvPr>
            <p:ph sz="half" idx="2"/>
          </p:nvPr>
        </p:nvSpPr>
        <p:spPr>
          <a:xfrm>
            <a:off x="457200" y="1428736"/>
            <a:ext cx="4900618" cy="4697427"/>
          </a:xfrm>
        </p:spPr>
        <p:txBody>
          <a:bodyPr/>
          <a:lstStyle/>
          <a:p>
            <a:pPr>
              <a:buNone/>
            </a:pPr>
            <a:r>
              <a:rPr lang="ru-RU" dirty="0" smtClean="0"/>
              <a:t>     Представьте, что вы пришли в магазин цветов и почувствовали восхитительный аромат цветущих растений. Сделайте шумный вдох носом и выдох (2 – 3 раза).</a:t>
            </a:r>
          </a:p>
          <a:p>
            <a:endParaRPr lang="ru-RU" dirty="0"/>
          </a:p>
        </p:txBody>
      </p:sp>
      <p:sp>
        <p:nvSpPr>
          <p:cNvPr id="5" name="Текст 4"/>
          <p:cNvSpPr>
            <a:spLocks noGrp="1"/>
          </p:cNvSpPr>
          <p:nvPr>
            <p:ph type="body" sz="quarter" idx="3"/>
          </p:nvPr>
        </p:nvSpPr>
        <p:spPr>
          <a:xfrm>
            <a:off x="5643570" y="428603"/>
            <a:ext cx="3043230" cy="857257"/>
          </a:xfrm>
        </p:spPr>
        <p:txBody>
          <a:bodyPr/>
          <a:lstStyle/>
          <a:p>
            <a:r>
              <a:rPr lang="ru-RU" sz="3600" dirty="0" smtClean="0">
                <a:solidFill>
                  <a:srgbClr val="006600"/>
                </a:solidFill>
              </a:rPr>
              <a:t>«Медвежата»</a:t>
            </a:r>
            <a:endParaRPr lang="ru-RU" sz="3600" dirty="0">
              <a:solidFill>
                <a:srgbClr val="006600"/>
              </a:solidFill>
            </a:endParaRPr>
          </a:p>
        </p:txBody>
      </p:sp>
      <p:sp>
        <p:nvSpPr>
          <p:cNvPr id="6" name="Содержимое 5"/>
          <p:cNvSpPr>
            <a:spLocks noGrp="1"/>
          </p:cNvSpPr>
          <p:nvPr>
            <p:ph sz="quarter" idx="4"/>
          </p:nvPr>
        </p:nvSpPr>
        <p:spPr>
          <a:xfrm>
            <a:off x="5643570" y="1428736"/>
            <a:ext cx="3043230" cy="5000660"/>
          </a:xfrm>
        </p:spPr>
        <p:txBody>
          <a:bodyPr/>
          <a:lstStyle/>
          <a:p>
            <a:pPr>
              <a:buNone/>
            </a:pPr>
            <a:r>
              <a:rPr lang="ru-RU" dirty="0" smtClean="0"/>
              <a:t>     Представьте, что вы маленькие медвежата и просите у мамы – медведицы кушать. Слова нужно произносить протяжно, басом, четко произнося звук м.</a:t>
            </a:r>
          </a:p>
          <a:p>
            <a:pPr>
              <a:buNone/>
            </a:pPr>
            <a:r>
              <a:rPr lang="ru-RU" dirty="0" smtClean="0"/>
              <a:t>Мам, меду б нам,</a:t>
            </a:r>
          </a:p>
          <a:p>
            <a:pPr>
              <a:buNone/>
            </a:pPr>
            <a:r>
              <a:rPr lang="ru-RU" dirty="0" smtClean="0"/>
              <a:t>Мам, молока б нам.</a:t>
            </a:r>
          </a:p>
          <a:p>
            <a:endParaRPr lang="ru-RU" dirty="0"/>
          </a:p>
        </p:txBody>
      </p:sp>
      <p:pic>
        <p:nvPicPr>
          <p:cNvPr id="48130" name="Picture 2"/>
          <p:cNvPicPr>
            <a:picLocks noChangeAspect="1" noChangeArrowheads="1"/>
          </p:cNvPicPr>
          <p:nvPr/>
        </p:nvPicPr>
        <p:blipFill>
          <a:blip r:embed="rId2"/>
          <a:srcRect/>
          <a:stretch>
            <a:fillRect/>
          </a:stretch>
        </p:blipFill>
        <p:spPr bwMode="auto">
          <a:xfrm>
            <a:off x="857224" y="3857628"/>
            <a:ext cx="4429156" cy="2571768"/>
          </a:xfrm>
          <a:prstGeom prst="rect">
            <a:avLst/>
          </a:prstGeom>
          <a:noFill/>
          <a:ln w="9525">
            <a:noFill/>
            <a:miter lim="800000"/>
            <a:headEnd/>
            <a:tailEnd/>
          </a:ln>
          <a:effectLst/>
        </p:spPr>
      </p:pic>
      <p:pic>
        <p:nvPicPr>
          <p:cNvPr id="8"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err="1" smtClean="0">
                <a:solidFill>
                  <a:srgbClr val="006600"/>
                </a:solidFill>
                <a:latin typeface="Arial" pitchFamily="34" charset="0"/>
                <a:cs typeface="Arial" pitchFamily="34" charset="0"/>
              </a:rPr>
              <a:t>Чистоговорки</a:t>
            </a:r>
            <a:endParaRPr lang="ru-RU" sz="3600" b="1" dirty="0">
              <a:solidFill>
                <a:srgbClr val="006600"/>
              </a:solidFill>
              <a:latin typeface="Arial" pitchFamily="34" charset="0"/>
              <a:cs typeface="Arial" pitchFamily="34" charset="0"/>
            </a:endParaRPr>
          </a:p>
        </p:txBody>
      </p:sp>
      <p:pic>
        <p:nvPicPr>
          <p:cNvPr id="52226" name="Picture 2"/>
          <p:cNvPicPr>
            <a:picLocks noGrp="1" noChangeAspect="1" noChangeArrowheads="1"/>
          </p:cNvPicPr>
          <p:nvPr>
            <p:ph idx="1"/>
          </p:nvPr>
        </p:nvPicPr>
        <p:blipFill>
          <a:blip r:embed="rId2"/>
          <a:srcRect/>
          <a:stretch>
            <a:fillRect/>
          </a:stretch>
        </p:blipFill>
        <p:spPr bwMode="auto">
          <a:xfrm>
            <a:off x="941784" y="1285875"/>
            <a:ext cx="7260432" cy="4840288"/>
          </a:xfrm>
          <a:prstGeom prst="rect">
            <a:avLst/>
          </a:prstGeom>
          <a:noFill/>
          <a:ln w="9525">
            <a:noFill/>
            <a:miter lim="800000"/>
            <a:headEnd/>
            <a:tailEnd/>
          </a:ln>
          <a:effectLst/>
        </p:spPr>
      </p:pic>
      <p:pic>
        <p:nvPicPr>
          <p:cNvPr id="5"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Text Box 2"/>
          <p:cNvPicPr>
            <a:picLocks noChangeArrowheads="1"/>
          </p:cNvPicPr>
          <p:nvPr/>
        </p:nvPicPr>
        <p:blipFill>
          <a:blip r:embed="rId2"/>
          <a:srcRect/>
          <a:stretch>
            <a:fillRect/>
          </a:stretch>
        </p:blipFill>
        <p:spPr bwMode="auto">
          <a:xfrm>
            <a:off x="219075" y="571500"/>
            <a:ext cx="8924925" cy="6137275"/>
          </a:xfrm>
          <a:prstGeom prst="rect">
            <a:avLst/>
          </a:prstGeom>
          <a:noFill/>
          <a:ln w="9525">
            <a:noFill/>
            <a:miter lim="800000"/>
            <a:headEnd/>
            <a:tailEnd/>
          </a:ln>
        </p:spPr>
      </p:pic>
      <p:pic>
        <p:nvPicPr>
          <p:cNvPr id="8196" name="TextBox 3"/>
          <p:cNvPicPr>
            <a:picLocks noChangeArrowheads="1"/>
          </p:cNvPicPr>
          <p:nvPr/>
        </p:nvPicPr>
        <p:blipFill>
          <a:blip r:embed="rId3"/>
          <a:srcRect/>
          <a:stretch>
            <a:fillRect/>
          </a:stretch>
        </p:blipFill>
        <p:spPr bwMode="auto">
          <a:xfrm>
            <a:off x="3103563" y="195263"/>
            <a:ext cx="2913062" cy="646112"/>
          </a:xfrm>
          <a:prstGeom prst="rect">
            <a:avLst/>
          </a:prstGeom>
          <a:noFill/>
          <a:ln w="9525">
            <a:noFill/>
            <a:miter lim="800000"/>
            <a:headEnd/>
            <a:tailEnd/>
          </a:ln>
        </p:spPr>
      </p:pic>
      <p:pic>
        <p:nvPicPr>
          <p:cNvPr id="5" name="Picture 17" descr="j0432675">
            <a:hlinkClick r:id="rId4" action="ppaction://hlinksldjump"/>
          </p:cNvPr>
          <p:cNvPicPr>
            <a:picLocks noChangeAspect="1" noChangeArrowheads="1"/>
          </p:cNvPicPr>
          <p:nvPr/>
        </p:nvPicPr>
        <p:blipFill>
          <a:blip r:embed="rId5"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457200" y="571479"/>
            <a:ext cx="4040188" cy="1000133"/>
          </a:xfrm>
        </p:spPr>
        <p:txBody>
          <a:bodyPr/>
          <a:lstStyle/>
          <a:p>
            <a:pPr algn="ctr"/>
            <a:r>
              <a:rPr lang="ru-RU" sz="3600" dirty="0" smtClean="0">
                <a:solidFill>
                  <a:srgbClr val="006600"/>
                </a:solidFill>
              </a:rPr>
              <a:t>Чтение второй половины слов</a:t>
            </a:r>
            <a:endParaRPr lang="ru-RU" sz="3600" dirty="0">
              <a:solidFill>
                <a:srgbClr val="006600"/>
              </a:solidFill>
            </a:endParaRPr>
          </a:p>
        </p:txBody>
      </p:sp>
      <p:sp>
        <p:nvSpPr>
          <p:cNvPr id="4" name="Содержимое 3"/>
          <p:cNvSpPr>
            <a:spLocks noGrp="1"/>
          </p:cNvSpPr>
          <p:nvPr>
            <p:ph sz="half" idx="2"/>
          </p:nvPr>
        </p:nvSpPr>
        <p:spPr>
          <a:xfrm>
            <a:off x="457200" y="1643050"/>
            <a:ext cx="4040188" cy="4483113"/>
          </a:xfrm>
        </p:spPr>
        <p:txBody>
          <a:bodyPr/>
          <a:lstStyle/>
          <a:p>
            <a:pPr>
              <a:buNone/>
            </a:pPr>
            <a:r>
              <a:rPr lang="ru-RU" sz="2000" dirty="0" smtClean="0"/>
              <a:t>      </a:t>
            </a:r>
          </a:p>
          <a:p>
            <a:pPr>
              <a:buNone/>
            </a:pPr>
            <a:r>
              <a:rPr lang="ru-RU" sz="2000" dirty="0" smtClean="0"/>
              <a:t>      При таком чтении игнорируется первая половина слова (граница определяется на глаз) и озвучивается только последняя. Такой вид</a:t>
            </a:r>
            <a:r>
              <a:rPr lang="ru-RU" sz="2000" b="1" dirty="0" smtClean="0"/>
              <a:t> </a:t>
            </a:r>
            <a:r>
              <a:rPr lang="ru-RU" sz="2000" dirty="0" smtClean="0"/>
              <a:t>чтения приводит к уменьшению исключительно распространённых ошибок, когда правильно прочитывается лишь начало слова, а конец его либо домысливается, либо читается с искажениями. </a:t>
            </a:r>
          </a:p>
          <a:p>
            <a:endParaRPr lang="ru-RU" dirty="0"/>
          </a:p>
        </p:txBody>
      </p:sp>
      <p:sp>
        <p:nvSpPr>
          <p:cNvPr id="5" name="Текст 4"/>
          <p:cNvSpPr>
            <a:spLocks noGrp="1"/>
          </p:cNvSpPr>
          <p:nvPr>
            <p:ph type="body" sz="quarter" idx="3"/>
          </p:nvPr>
        </p:nvSpPr>
        <p:spPr>
          <a:xfrm>
            <a:off x="4645025" y="500042"/>
            <a:ext cx="4041775" cy="1071569"/>
          </a:xfrm>
        </p:spPr>
        <p:txBody>
          <a:bodyPr/>
          <a:lstStyle/>
          <a:p>
            <a:pPr algn="ctr"/>
            <a:r>
              <a:rPr lang="ru-RU" sz="3600" dirty="0" smtClean="0">
                <a:solidFill>
                  <a:srgbClr val="006600"/>
                </a:solidFill>
              </a:rPr>
              <a:t>Чтение в темпе скороговорки</a:t>
            </a:r>
            <a:endParaRPr lang="ru-RU" sz="3600" dirty="0">
              <a:solidFill>
                <a:srgbClr val="006600"/>
              </a:solidFill>
            </a:endParaRPr>
          </a:p>
        </p:txBody>
      </p:sp>
      <p:sp>
        <p:nvSpPr>
          <p:cNvPr id="6" name="Содержимое 5"/>
          <p:cNvSpPr>
            <a:spLocks noGrp="1"/>
          </p:cNvSpPr>
          <p:nvPr>
            <p:ph sz="quarter" idx="4"/>
          </p:nvPr>
        </p:nvSpPr>
        <p:spPr>
          <a:xfrm>
            <a:off x="4071934" y="1571612"/>
            <a:ext cx="4614867" cy="4554551"/>
          </a:xfrm>
        </p:spPr>
        <p:txBody>
          <a:bodyPr/>
          <a:lstStyle/>
          <a:p>
            <a:pPr>
              <a:buNone/>
            </a:pPr>
            <a:r>
              <a:rPr lang="ru-RU" sz="2000" dirty="0" smtClean="0"/>
              <a:t>      При таком чтении не следует уделять внимания выразительности чтения, нельзя ставить одновременно две взаимоисключающие друг друга задачи. Это упражнение предназначено только для развития артикуляционного аппарата, поэтому требования к выразительности чтения здесь понижены, но повышены к четкости прочтения окончания слов. Окончания слов не должны “проглатываться” учениками, а должны четко проговариваться. Упражнение длится не более 30 секунд.</a:t>
            </a:r>
            <a:endParaRPr lang="ru-RU" sz="2000" dirty="0"/>
          </a:p>
        </p:txBody>
      </p:sp>
      <p:pic>
        <p:nvPicPr>
          <p:cNvPr id="8" name="Picture 17" descr="j0432675">
            <a:hlinkClick r:id="rId2" action="ppaction://hlinksldjump"/>
          </p:cNvPr>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006600"/>
                </a:solidFill>
                <a:latin typeface="Arial" pitchFamily="34" charset="0"/>
                <a:cs typeface="Arial" pitchFamily="34" charset="0"/>
              </a:rPr>
              <a:t>Упражнения для развития беглости чтения</a:t>
            </a:r>
            <a:endParaRPr lang="ru-RU" sz="3600" b="1" dirty="0">
              <a:solidFill>
                <a:srgbClr val="006600"/>
              </a:solidFill>
              <a:latin typeface="Arial" pitchFamily="34" charset="0"/>
              <a:cs typeface="Arial" pitchFamily="34" charset="0"/>
            </a:endParaRPr>
          </a:p>
        </p:txBody>
      </p:sp>
      <p:sp>
        <p:nvSpPr>
          <p:cNvPr id="8" name="Скругленный прямоугольник 7"/>
          <p:cNvSpPr/>
          <p:nvPr/>
        </p:nvSpPr>
        <p:spPr>
          <a:xfrm>
            <a:off x="785786" y="1571612"/>
            <a:ext cx="1500198"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 action="ppaction://hlinksldjump"/>
              </a:rPr>
              <a:t>«Губы»</a:t>
            </a:r>
            <a:endParaRPr lang="ru-RU" dirty="0"/>
          </a:p>
        </p:txBody>
      </p:sp>
      <p:sp>
        <p:nvSpPr>
          <p:cNvPr id="9" name="Скругленный прямоугольник 8"/>
          <p:cNvSpPr/>
          <p:nvPr/>
        </p:nvSpPr>
        <p:spPr>
          <a:xfrm>
            <a:off x="2857488" y="1571612"/>
            <a:ext cx="1428760"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 action="ppaction://hlinksldjump"/>
              </a:rPr>
              <a:t>«Молния»</a:t>
            </a:r>
            <a:endParaRPr lang="ru-RU" dirty="0"/>
          </a:p>
        </p:txBody>
      </p:sp>
      <p:sp>
        <p:nvSpPr>
          <p:cNvPr id="10" name="Скругленный прямоугольник 9"/>
          <p:cNvSpPr/>
          <p:nvPr/>
        </p:nvSpPr>
        <p:spPr>
          <a:xfrm>
            <a:off x="4929190" y="1571612"/>
            <a:ext cx="1500198"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«Буксир»</a:t>
            </a:r>
            <a:endParaRPr lang="ru-RU" dirty="0"/>
          </a:p>
        </p:txBody>
      </p:sp>
      <p:sp>
        <p:nvSpPr>
          <p:cNvPr id="11" name="Скругленный прямоугольник 10"/>
          <p:cNvSpPr/>
          <p:nvPr/>
        </p:nvSpPr>
        <p:spPr>
          <a:xfrm>
            <a:off x="6929454" y="1571612"/>
            <a:ext cx="1428760"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4" action="ppaction://hlinksldjump"/>
              </a:rPr>
              <a:t>«Бросок – засечка»</a:t>
            </a:r>
            <a:endParaRPr lang="ru-RU" dirty="0"/>
          </a:p>
        </p:txBody>
      </p:sp>
      <p:sp>
        <p:nvSpPr>
          <p:cNvPr id="12" name="Скругленный прямоугольник 11"/>
          <p:cNvSpPr/>
          <p:nvPr/>
        </p:nvSpPr>
        <p:spPr>
          <a:xfrm>
            <a:off x="785786" y="2786058"/>
            <a:ext cx="1500198"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5" action="ppaction://hlinksldjump"/>
              </a:rPr>
              <a:t>«Спринт»</a:t>
            </a:r>
            <a:endParaRPr lang="ru-RU" dirty="0"/>
          </a:p>
        </p:txBody>
      </p:sp>
      <p:sp>
        <p:nvSpPr>
          <p:cNvPr id="13" name="Скругленный прямоугольник 12"/>
          <p:cNvSpPr/>
          <p:nvPr/>
        </p:nvSpPr>
        <p:spPr>
          <a:xfrm>
            <a:off x="2857488" y="2786058"/>
            <a:ext cx="1500198"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5" action="ppaction://hlinksldjump"/>
              </a:rPr>
              <a:t>«Финиш»</a:t>
            </a:r>
            <a:endParaRPr lang="ru-RU" dirty="0"/>
          </a:p>
        </p:txBody>
      </p:sp>
      <p:sp>
        <p:nvSpPr>
          <p:cNvPr id="14" name="Скругленный прямоугольник 13"/>
          <p:cNvSpPr/>
          <p:nvPr/>
        </p:nvSpPr>
        <p:spPr>
          <a:xfrm>
            <a:off x="4929190" y="2786058"/>
            <a:ext cx="1500198"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4" action="ppaction://hlinksldjump"/>
              </a:rPr>
              <a:t>«Игра в прятки»</a:t>
            </a:r>
            <a:endParaRPr lang="ru-RU" dirty="0"/>
          </a:p>
        </p:txBody>
      </p:sp>
      <p:sp>
        <p:nvSpPr>
          <p:cNvPr id="15" name="Скругленный прямоугольник 14"/>
          <p:cNvSpPr/>
          <p:nvPr/>
        </p:nvSpPr>
        <p:spPr>
          <a:xfrm>
            <a:off x="6929454" y="2786058"/>
            <a:ext cx="142876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4" action="ppaction://hlinksldjump"/>
              </a:rPr>
              <a:t>«Голова – хвост»</a:t>
            </a:r>
            <a:endParaRPr lang="ru-RU" dirty="0"/>
          </a:p>
        </p:txBody>
      </p:sp>
      <p:sp>
        <p:nvSpPr>
          <p:cNvPr id="16" name="Скругленный прямоугольник 15"/>
          <p:cNvSpPr/>
          <p:nvPr/>
        </p:nvSpPr>
        <p:spPr>
          <a:xfrm>
            <a:off x="2428860" y="4143380"/>
            <a:ext cx="4429156" cy="50006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6" action="ppaction://hlinksldjump"/>
              </a:rPr>
              <a:t>Упражнения для развития поля зрения</a:t>
            </a:r>
            <a:endParaRPr lang="ru-RU" dirty="0"/>
          </a:p>
        </p:txBody>
      </p:sp>
      <p:sp>
        <p:nvSpPr>
          <p:cNvPr id="17" name="Прямоугольник 16"/>
          <p:cNvSpPr/>
          <p:nvPr/>
        </p:nvSpPr>
        <p:spPr>
          <a:xfrm>
            <a:off x="357158" y="5286388"/>
            <a:ext cx="5037663" cy="535531"/>
          </a:xfrm>
          <a:prstGeom prst="rect">
            <a:avLst/>
          </a:prstGeom>
        </p:spPr>
        <p:txBody>
          <a:bodyPr wrap="square">
            <a:spAutoFit/>
          </a:bodyPr>
          <a:lstStyle/>
          <a:p>
            <a:pPr eaLnBrk="1" hangingPunct="1">
              <a:lnSpc>
                <a:spcPct val="80000"/>
              </a:lnSpc>
            </a:pPr>
            <a:r>
              <a:rPr lang="ru-RU" dirty="0" smtClean="0"/>
              <a:t>Виды </a:t>
            </a:r>
          </a:p>
          <a:p>
            <a:pPr eaLnBrk="1" hangingPunct="1">
              <a:lnSpc>
                <a:spcPct val="80000"/>
              </a:lnSpc>
            </a:pPr>
            <a:r>
              <a:rPr lang="ru-RU" dirty="0" smtClean="0"/>
              <a:t>чтения</a:t>
            </a:r>
          </a:p>
        </p:txBody>
      </p:sp>
      <p:sp>
        <p:nvSpPr>
          <p:cNvPr id="18" name="Вертикальный свиток 17"/>
          <p:cNvSpPr/>
          <p:nvPr/>
        </p:nvSpPr>
        <p:spPr>
          <a:xfrm>
            <a:off x="1071538" y="5000636"/>
            <a:ext cx="1571636" cy="1143000"/>
          </a:xfrm>
          <a:prstGeom prst="vertic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7" action="ppaction://hlinksldjump"/>
              </a:rPr>
              <a:t>Жужжащее чтение</a:t>
            </a:r>
            <a:endParaRPr lang="ru-RU" dirty="0"/>
          </a:p>
        </p:txBody>
      </p:sp>
      <p:sp>
        <p:nvSpPr>
          <p:cNvPr id="19" name="Вертикальный свиток 18"/>
          <p:cNvSpPr/>
          <p:nvPr/>
        </p:nvSpPr>
        <p:spPr>
          <a:xfrm>
            <a:off x="2857488" y="5000636"/>
            <a:ext cx="1928826" cy="1143000"/>
          </a:xfrm>
          <a:prstGeom prst="vertic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7" action="ppaction://hlinksldjump"/>
              </a:rPr>
              <a:t>Многократное чтение</a:t>
            </a:r>
            <a:endParaRPr lang="ru-RU" dirty="0"/>
          </a:p>
        </p:txBody>
      </p:sp>
      <p:sp>
        <p:nvSpPr>
          <p:cNvPr id="20" name="Вертикальный свиток 19"/>
          <p:cNvSpPr/>
          <p:nvPr/>
        </p:nvSpPr>
        <p:spPr>
          <a:xfrm>
            <a:off x="4929190" y="5000636"/>
            <a:ext cx="1428760" cy="1143000"/>
          </a:xfrm>
          <a:prstGeom prst="vertic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8" action="ppaction://hlinksldjump"/>
              </a:rPr>
              <a:t>Текст- вертушка</a:t>
            </a:r>
            <a:endParaRPr lang="ru-RU" dirty="0"/>
          </a:p>
        </p:txBody>
      </p:sp>
      <p:sp>
        <p:nvSpPr>
          <p:cNvPr id="22" name="Вертикальный свиток 21"/>
          <p:cNvSpPr/>
          <p:nvPr/>
        </p:nvSpPr>
        <p:spPr>
          <a:xfrm>
            <a:off x="6500826" y="5000636"/>
            <a:ext cx="2143108" cy="1143000"/>
          </a:xfrm>
          <a:prstGeom prst="vertic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9" action="ppaction://hlinksldjump"/>
              </a:rPr>
              <a:t>Перемешанные буквы</a:t>
            </a:r>
            <a:endParaRPr lang="ru-RU" dirty="0"/>
          </a:p>
        </p:txBody>
      </p:sp>
      <p:pic>
        <p:nvPicPr>
          <p:cNvPr id="23" name="Picture 17" descr="j0432675">
            <a:hlinkClick r:id="rId10" action="ppaction://hlinksldjump"/>
          </p:cNvPr>
          <p:cNvPicPr>
            <a:picLocks noChangeAspect="1" noChangeArrowheads="1"/>
          </p:cNvPicPr>
          <p:nvPr/>
        </p:nvPicPr>
        <p:blipFill>
          <a:blip r:embed="rId11"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ru-RU" sz="3600" b="1" dirty="0" smtClean="0">
                <a:solidFill>
                  <a:srgbClr val="006600"/>
                </a:solidFill>
                <a:latin typeface="Arial" pitchFamily="34" charset="0"/>
                <a:cs typeface="Arial" pitchFamily="34" charset="0"/>
              </a:rPr>
              <a:t>«Губы»               «Молния»</a:t>
            </a:r>
            <a:endParaRPr lang="ru-RU" sz="3600" b="1" dirty="0">
              <a:solidFill>
                <a:srgbClr val="006600"/>
              </a:solidFill>
              <a:latin typeface="Arial" pitchFamily="34" charset="0"/>
              <a:cs typeface="Arial" pitchFamily="34" charset="0"/>
            </a:endParaRPr>
          </a:p>
        </p:txBody>
      </p:sp>
      <p:sp>
        <p:nvSpPr>
          <p:cNvPr id="3" name="Текст 2"/>
          <p:cNvSpPr>
            <a:spLocks noGrp="1"/>
          </p:cNvSpPr>
          <p:nvPr>
            <p:ph type="body" idx="1"/>
          </p:nvPr>
        </p:nvSpPr>
        <p:spPr>
          <a:xfrm>
            <a:off x="457200" y="1071546"/>
            <a:ext cx="4040188" cy="3500462"/>
          </a:xfrm>
        </p:spPr>
        <p:txBody>
          <a:bodyPr/>
          <a:lstStyle/>
          <a:p>
            <a:r>
              <a:rPr lang="ru-RU" sz="1600" b="0" dirty="0" smtClean="0"/>
              <a:t>При команде “Губы” к плотно сжатым губам дети прикладывают палец левой руки, чем подкрепляется психологическая установка на беззвучное чтение. При команде “Вслух” дети убирают палец и читают вслух текст. По мере привыкания детей к чтению без внешних признаков проговаривания, команда “Губы” подаётся все реже и, наконец, отменяется совсем.</a:t>
            </a:r>
          </a:p>
          <a:p>
            <a:r>
              <a:rPr lang="ru-RU" sz="1600" b="0" dirty="0" smtClean="0"/>
              <a:t>Это упражнение используется в целях четкого разграничения детьми чтения молча и чтения вслух, а также предупреждения активного внешнего проговаривания при чтении.</a:t>
            </a:r>
            <a:endParaRPr lang="ru-RU" sz="1600" b="0" dirty="0"/>
          </a:p>
        </p:txBody>
      </p:sp>
      <p:sp>
        <p:nvSpPr>
          <p:cNvPr id="5" name="Текст 4"/>
          <p:cNvSpPr>
            <a:spLocks noGrp="1"/>
          </p:cNvSpPr>
          <p:nvPr>
            <p:ph type="body" sz="quarter" idx="3"/>
          </p:nvPr>
        </p:nvSpPr>
        <p:spPr>
          <a:xfrm>
            <a:off x="4645025" y="928670"/>
            <a:ext cx="4041775" cy="3214710"/>
          </a:xfrm>
        </p:spPr>
        <p:txBody>
          <a:bodyPr/>
          <a:lstStyle/>
          <a:p>
            <a:r>
              <a:rPr lang="ru-RU" sz="1600" b="0" dirty="0" smtClean="0"/>
              <a:t>Дети читают в комфортном режиме на максимально доступной каждому скорости чтения молча, затем переходят на чтение вслух в максимально ускоренном режиме по команде «Молния!» и продолжают чтение с 20сек. (вначале) до 2-х минут (после освоения упражнения). </a:t>
            </a:r>
          </a:p>
          <a:p>
            <a:r>
              <a:rPr lang="ru-RU" sz="1600" b="0" dirty="0" smtClean="0"/>
              <a:t>Этот прием чередования используется для повышения верхней границы индивидуального диапазона скорости чтения.</a:t>
            </a:r>
          </a:p>
          <a:p>
            <a:endParaRPr lang="ru-RU" sz="1600" b="0" dirty="0"/>
          </a:p>
        </p:txBody>
      </p:sp>
      <p:pic>
        <p:nvPicPr>
          <p:cNvPr id="1026" name="Picture 2"/>
          <p:cNvPicPr>
            <a:picLocks noGrp="1" noChangeAspect="1" noChangeArrowheads="1"/>
          </p:cNvPicPr>
          <p:nvPr>
            <p:ph sz="half" idx="2"/>
          </p:nvPr>
        </p:nvPicPr>
        <p:blipFill>
          <a:blip r:embed="rId2"/>
          <a:srcRect/>
          <a:stretch>
            <a:fillRect/>
          </a:stretch>
        </p:blipFill>
        <p:spPr bwMode="auto">
          <a:xfrm>
            <a:off x="1071538" y="4429132"/>
            <a:ext cx="2143140" cy="2000264"/>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a:srcRect/>
          <a:stretch>
            <a:fillRect/>
          </a:stretch>
        </p:blipFill>
        <p:spPr bwMode="auto">
          <a:xfrm>
            <a:off x="5474967" y="3857625"/>
            <a:ext cx="2381890" cy="2571750"/>
          </a:xfrm>
          <a:prstGeom prst="rect">
            <a:avLst/>
          </a:prstGeom>
          <a:noFill/>
          <a:ln w="9525">
            <a:noFill/>
            <a:miter lim="800000"/>
            <a:headEnd/>
            <a:tailEnd/>
          </a:ln>
          <a:effectLst/>
        </p:spPr>
      </p:pic>
      <p:pic>
        <p:nvPicPr>
          <p:cNvPr id="9" name="Picture 17" descr="j0432675">
            <a:hlinkClick r:id="rId4" action="ppaction://hlinksldjump"/>
          </p:cNvPr>
          <p:cNvPicPr>
            <a:picLocks noChangeAspect="1" noChangeArrowheads="1"/>
          </p:cNvPicPr>
          <p:nvPr/>
        </p:nvPicPr>
        <p:blipFill>
          <a:blip r:embed="rId5"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006600"/>
                </a:solidFill>
                <a:latin typeface="Arial" pitchFamily="34" charset="0"/>
                <a:cs typeface="Arial" pitchFamily="34" charset="0"/>
              </a:rPr>
              <a:t>«Буксир»</a:t>
            </a:r>
            <a:endParaRPr lang="ru-RU" sz="3600" b="1" dirty="0">
              <a:solidFill>
                <a:srgbClr val="006600"/>
              </a:solidFill>
              <a:latin typeface="Arial" pitchFamily="34" charset="0"/>
              <a:cs typeface="Arial" pitchFamily="34" charset="0"/>
            </a:endParaRPr>
          </a:p>
        </p:txBody>
      </p:sp>
      <p:sp>
        <p:nvSpPr>
          <p:cNvPr id="3" name="Текст 2"/>
          <p:cNvSpPr>
            <a:spLocks noGrp="1"/>
          </p:cNvSpPr>
          <p:nvPr>
            <p:ph type="body" idx="1"/>
          </p:nvPr>
        </p:nvSpPr>
        <p:spPr>
          <a:xfrm>
            <a:off x="457200" y="1142984"/>
            <a:ext cx="4040188" cy="5286412"/>
          </a:xfrm>
        </p:spPr>
        <p:txBody>
          <a:bodyPr/>
          <a:lstStyle/>
          <a:p>
            <a:r>
              <a:rPr lang="ru-RU" sz="1400" b="0" dirty="0" smtClean="0"/>
              <a:t>Учитель читает текст, варьируя скорость чтения в пределах скорости чтения учеников. Дети читают этот же текст молча, стараясь поспевать за учителем. Средняя скорость чтения вслух учителя должна несколько превышать скорость молчаливого чтения слабых учеников, побуждая их тем самым к стремлению не отстать от учителя. Проверка внимания и соблюдения режима скорости чтения детьми осуществляется путем внезапной остановки учителя на каком-либо слове и повторения его. Дети должны остановиться на том месте, показать последнее слово, а учитель выборочно проверяет. </a:t>
            </a:r>
          </a:p>
          <a:p>
            <a:r>
              <a:rPr lang="ru-RU" sz="1400" b="0" dirty="0" smtClean="0"/>
              <a:t>Это упражнение развивает скорость и гибкость, т.е. умение менять скорость чтения в зависимости от содержания. </a:t>
            </a:r>
          </a:p>
          <a:p>
            <a:r>
              <a:rPr lang="ru-RU" sz="1400" b="0" dirty="0" smtClean="0"/>
              <a:t>Другой вариант упражнения “Буксир” заключается в чтении в парах. Более сильный ученик читает “про себя” и пальцем следит по книге. А его партнер читает вслух, но по пальцу своего соседа. Таким образом, он должен поспевать за его чтением.</a:t>
            </a:r>
          </a:p>
          <a:p>
            <a:endParaRPr lang="ru-RU" sz="1600" b="0" dirty="0"/>
          </a:p>
        </p:txBody>
      </p:sp>
      <p:sp>
        <p:nvSpPr>
          <p:cNvPr id="4" name="Содержимое 3"/>
          <p:cNvSpPr>
            <a:spLocks noGrp="1"/>
          </p:cNvSpPr>
          <p:nvPr>
            <p:ph sz="half" idx="2"/>
          </p:nvPr>
        </p:nvSpPr>
        <p:spPr>
          <a:xfrm>
            <a:off x="457200" y="2174874"/>
            <a:ext cx="4040188" cy="3968769"/>
          </a:xfrm>
        </p:spPr>
        <p:txBody>
          <a:bodyPr/>
          <a:lstStyle/>
          <a:p>
            <a:endParaRPr lang="ru-RU" dirty="0"/>
          </a:p>
        </p:txBody>
      </p:sp>
      <p:sp>
        <p:nvSpPr>
          <p:cNvPr id="5" name="Текст 4"/>
          <p:cNvSpPr>
            <a:spLocks noGrp="1"/>
          </p:cNvSpPr>
          <p:nvPr>
            <p:ph type="body" sz="quarter" idx="3"/>
          </p:nvPr>
        </p:nvSpPr>
        <p:spPr>
          <a:xfrm>
            <a:off x="4645025" y="1142984"/>
            <a:ext cx="4041775" cy="2571768"/>
          </a:xfrm>
        </p:spPr>
        <p:txBody>
          <a:bodyPr/>
          <a:lstStyle/>
          <a:p>
            <a:r>
              <a:rPr lang="ru-RU" sz="1400" b="0" dirty="0" smtClean="0"/>
              <a:t>Третий вариант упражнения “Буксир” заключается в одновременном чтении учителя и ученика вслух. Учитель читает в пределах скорости учеников, дети должны подстроиться под его темп. Затем учитель замолкает и продолжает читать “про себя”, дети следуют его примеру. Затем снова идет чтение вслух. И те дети, которые правильно “уловили” темп чтения, должны “встретиться” с ним на одном слове.</a:t>
            </a:r>
          </a:p>
          <a:p>
            <a:endParaRPr lang="ru-RU" dirty="0"/>
          </a:p>
        </p:txBody>
      </p:sp>
      <p:pic>
        <p:nvPicPr>
          <p:cNvPr id="2050" name="Picture 2"/>
          <p:cNvPicPr>
            <a:picLocks noGrp="1" noChangeAspect="1" noChangeArrowheads="1"/>
          </p:cNvPicPr>
          <p:nvPr>
            <p:ph sz="quarter" idx="4"/>
          </p:nvPr>
        </p:nvPicPr>
        <p:blipFill>
          <a:blip r:embed="rId2"/>
          <a:srcRect/>
          <a:stretch>
            <a:fillRect/>
          </a:stretch>
        </p:blipFill>
        <p:spPr bwMode="auto">
          <a:xfrm>
            <a:off x="4645025" y="3429864"/>
            <a:ext cx="4041775" cy="2784334"/>
          </a:xfrm>
          <a:prstGeom prst="rect">
            <a:avLst/>
          </a:prstGeom>
          <a:noFill/>
          <a:ln w="9525">
            <a:noFill/>
            <a:miter lim="800000"/>
            <a:headEnd/>
            <a:tailEnd/>
          </a:ln>
          <a:effectLst/>
        </p:spPr>
      </p:pic>
      <p:pic>
        <p:nvPicPr>
          <p:cNvPr id="8"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006600"/>
                </a:solidFill>
                <a:latin typeface="Arial" pitchFamily="34" charset="0"/>
                <a:cs typeface="Arial" pitchFamily="34" charset="0"/>
              </a:rPr>
              <a:t>  «Спринт»              «Финиш»</a:t>
            </a:r>
            <a:endParaRPr lang="ru-RU" sz="3600" b="1" dirty="0">
              <a:solidFill>
                <a:srgbClr val="006600"/>
              </a:solidFill>
              <a:latin typeface="Arial" pitchFamily="34" charset="0"/>
              <a:cs typeface="Arial" pitchFamily="34" charset="0"/>
            </a:endParaRPr>
          </a:p>
        </p:txBody>
      </p:sp>
      <p:sp>
        <p:nvSpPr>
          <p:cNvPr id="3" name="Текст 2"/>
          <p:cNvSpPr>
            <a:spLocks noGrp="1"/>
          </p:cNvSpPr>
          <p:nvPr>
            <p:ph type="body" idx="1"/>
          </p:nvPr>
        </p:nvSpPr>
        <p:spPr>
          <a:xfrm>
            <a:off x="457200" y="1142984"/>
            <a:ext cx="4040188" cy="5214974"/>
          </a:xfrm>
        </p:spPr>
        <p:txBody>
          <a:bodyPr/>
          <a:lstStyle/>
          <a:p>
            <a:r>
              <a:rPr lang="ru-RU" sz="1600" b="0" dirty="0" smtClean="0"/>
              <a:t>Цель: загрузить слуховой аппарат учащегося посторонней работой и приучить читать только глазами. На максимальной скорости, читая про себя, надо найти ответы на вопросы или сосчитать количество предложений в абзаце. При этом нужно в процессе всего чтения плотно сжимать губы и зубы. Например: </a:t>
            </a:r>
          </a:p>
          <a:p>
            <a:r>
              <a:rPr lang="ru-RU" sz="1600" b="0" dirty="0" smtClean="0"/>
              <a:t>- Когда вы будете читать, то одновременно сосчитайте, сколько в этом абзаце слов. </a:t>
            </a:r>
            <a:endParaRPr lang="ru-RU" sz="1600" b="0" dirty="0"/>
          </a:p>
        </p:txBody>
      </p:sp>
      <p:sp>
        <p:nvSpPr>
          <p:cNvPr id="5" name="Текст 4"/>
          <p:cNvSpPr>
            <a:spLocks noGrp="1"/>
          </p:cNvSpPr>
          <p:nvPr>
            <p:ph type="body" sz="quarter" idx="3"/>
          </p:nvPr>
        </p:nvSpPr>
        <p:spPr>
          <a:xfrm>
            <a:off x="4645025" y="1142984"/>
            <a:ext cx="4041775" cy="3071834"/>
          </a:xfrm>
        </p:spPr>
        <p:txBody>
          <a:bodyPr/>
          <a:lstStyle/>
          <a:p>
            <a:r>
              <a:rPr lang="ru-RU" sz="1600" b="0" dirty="0" smtClean="0"/>
              <a:t>Учитель называет по учебнику слово (или группу слов) до которого дети должны как можно быстрее «про себя» дочитать текст. Дочитав до заданного слова, дети поднимают руку. Учитель проверяет выборочно правильность (дети показывали ему заданное слово). Чтобы предупредить скольжение по тексту и стимулировать внимание, нужно обязательно задать вопросы по содержанию прочитанной части текста.</a:t>
            </a:r>
          </a:p>
          <a:p>
            <a:endParaRPr lang="ru-RU" sz="1600" b="0" dirty="0"/>
          </a:p>
        </p:txBody>
      </p:sp>
      <p:pic>
        <p:nvPicPr>
          <p:cNvPr id="8" name="Picture 17" descr="j0432675">
            <a:hlinkClick r:id="rId2" action="ppaction://hlinksldjump"/>
          </p:cNvPr>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pic>
        <p:nvPicPr>
          <p:cNvPr id="3074" name="Picture 2"/>
          <p:cNvPicPr>
            <a:picLocks noGrp="1" noChangeAspect="1" noChangeArrowheads="1"/>
          </p:cNvPicPr>
          <p:nvPr>
            <p:ph sz="half" idx="2"/>
          </p:nvPr>
        </p:nvPicPr>
        <p:blipFill>
          <a:blip r:embed="rId4" cstate="print"/>
          <a:srcRect/>
          <a:stretch>
            <a:fillRect/>
          </a:stretch>
        </p:blipFill>
        <p:spPr bwMode="auto">
          <a:xfrm>
            <a:off x="500034" y="1214422"/>
            <a:ext cx="4043362" cy="2428892"/>
          </a:xfrm>
          <a:prstGeom prst="rect">
            <a:avLst/>
          </a:prstGeom>
          <a:noFill/>
          <a:ln w="9525">
            <a:noFill/>
            <a:miter lim="800000"/>
            <a:headEnd/>
            <a:tailEnd/>
          </a:ln>
          <a:effectLst/>
        </p:spPr>
      </p:pic>
      <p:pic>
        <p:nvPicPr>
          <p:cNvPr id="3076" name="Picture 4"/>
          <p:cNvPicPr>
            <a:picLocks noGrp="1" noChangeAspect="1" noChangeArrowheads="1"/>
          </p:cNvPicPr>
          <p:nvPr>
            <p:ph sz="quarter" idx="4"/>
          </p:nvPr>
        </p:nvPicPr>
        <p:blipFill>
          <a:blip r:embed="rId5"/>
          <a:srcRect/>
          <a:stretch>
            <a:fillRect/>
          </a:stretch>
        </p:blipFill>
        <p:spPr bwMode="auto">
          <a:xfrm>
            <a:off x="5000628" y="3929066"/>
            <a:ext cx="3357586"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83%D1%80%D0%BE%D0%BC%D1%86%D0%B5%D0%B2%D1%81%D0%BA%D0%B8%D0%B9_%D1%80%D0%B0%D0%B9%D0%BE%D0%BD_%D0%9A%D0%BD%D0%B8%D0%B3%D0%BE%D0%BB%D1%8E%D0%B1%D1%8B"/>
          <p:cNvPicPr>
            <a:picLocks noChangeAspect="1" noChangeArrowheads="1"/>
          </p:cNvPicPr>
          <p:nvPr/>
        </p:nvPicPr>
        <p:blipFill>
          <a:blip r:embed="rId2"/>
          <a:srcRect/>
          <a:stretch>
            <a:fillRect/>
          </a:stretch>
        </p:blipFill>
        <p:spPr bwMode="auto">
          <a:xfrm>
            <a:off x="5214942" y="1357298"/>
            <a:ext cx="3571900" cy="4000528"/>
          </a:xfrm>
          <a:prstGeom prst="rect">
            <a:avLst/>
          </a:prstGeom>
          <a:noFill/>
          <a:ln w="9525">
            <a:noFill/>
            <a:miter lim="800000"/>
            <a:headEnd/>
            <a:tailEnd/>
          </a:ln>
        </p:spPr>
      </p:pic>
      <p:sp>
        <p:nvSpPr>
          <p:cNvPr id="3" name="Прямоугольник 2"/>
          <p:cNvSpPr/>
          <p:nvPr/>
        </p:nvSpPr>
        <p:spPr>
          <a:xfrm>
            <a:off x="500034" y="857232"/>
            <a:ext cx="5357850" cy="5189113"/>
          </a:xfrm>
          <a:prstGeom prst="rect">
            <a:avLst/>
          </a:prstGeom>
        </p:spPr>
        <p:txBody>
          <a:bodyPr wrap="square">
            <a:spAutoFit/>
          </a:bodyPr>
          <a:lstStyle/>
          <a:p>
            <a:pPr algn="ctr" eaLnBrk="1" hangingPunct="1">
              <a:lnSpc>
                <a:spcPct val="90000"/>
              </a:lnSpc>
              <a:buFontTx/>
              <a:buNone/>
            </a:pPr>
            <a:r>
              <a:rPr lang="ru-RU" dirty="0" smtClean="0">
                <a:solidFill>
                  <a:srgbClr val="006600"/>
                </a:solidFill>
              </a:rPr>
              <a:t> </a:t>
            </a:r>
            <a:r>
              <a:rPr lang="ru-RU" sz="4000" b="1" dirty="0" smtClean="0">
                <a:solidFill>
                  <a:srgbClr val="006600"/>
                </a:solidFill>
              </a:rPr>
              <a:t>Навык чтения</a:t>
            </a:r>
          </a:p>
          <a:p>
            <a:pPr algn="ctr" eaLnBrk="1" hangingPunct="1">
              <a:lnSpc>
                <a:spcPct val="90000"/>
              </a:lnSpc>
              <a:buFontTx/>
              <a:buNone/>
            </a:pPr>
            <a:endParaRPr lang="ru-RU" sz="4000" b="1" dirty="0" smtClean="0">
              <a:solidFill>
                <a:srgbClr val="006600"/>
              </a:solidFill>
            </a:endParaRPr>
          </a:p>
          <a:p>
            <a:pPr algn="ctr" eaLnBrk="1" hangingPunct="1">
              <a:lnSpc>
                <a:spcPct val="90000"/>
              </a:lnSpc>
              <a:buFontTx/>
              <a:buNone/>
            </a:pPr>
            <a:r>
              <a:rPr lang="ru-RU" sz="3200" dirty="0" smtClean="0"/>
              <a:t>- это автоматизированное</a:t>
            </a:r>
          </a:p>
          <a:p>
            <a:pPr eaLnBrk="1" hangingPunct="1">
              <a:lnSpc>
                <a:spcPct val="90000"/>
              </a:lnSpc>
              <a:buFontTx/>
              <a:buNone/>
            </a:pPr>
            <a:r>
              <a:rPr lang="ru-RU" sz="3200" dirty="0" smtClean="0"/>
              <a:t>умение по озвучиванию печатного текста, предполагающее осознание идеи воспринимаемого произведения и выработку собственного отношения к читаемому.</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43956" cy="939784"/>
          </a:xfrm>
        </p:spPr>
        <p:txBody>
          <a:bodyPr/>
          <a:lstStyle/>
          <a:p>
            <a:r>
              <a:rPr lang="ru-RU" sz="3600" b="1" dirty="0" smtClean="0">
                <a:solidFill>
                  <a:srgbClr val="006600"/>
                </a:solidFill>
                <a:latin typeface="Arial" pitchFamily="34" charset="0"/>
                <a:cs typeface="Arial" pitchFamily="34" charset="0"/>
              </a:rPr>
              <a:t> «Бросок-засечка»    «Игра в прятки»</a:t>
            </a:r>
            <a:endParaRPr lang="ru-RU" sz="3600" b="1" dirty="0">
              <a:solidFill>
                <a:srgbClr val="006600"/>
              </a:solidFill>
              <a:latin typeface="Arial" pitchFamily="34" charset="0"/>
              <a:cs typeface="Arial" pitchFamily="34" charset="0"/>
            </a:endParaRPr>
          </a:p>
        </p:txBody>
      </p:sp>
      <p:sp>
        <p:nvSpPr>
          <p:cNvPr id="3" name="Текст 2"/>
          <p:cNvSpPr>
            <a:spLocks noGrp="1"/>
          </p:cNvSpPr>
          <p:nvPr>
            <p:ph type="body" idx="1"/>
          </p:nvPr>
        </p:nvSpPr>
        <p:spPr>
          <a:xfrm>
            <a:off x="457200" y="1071546"/>
            <a:ext cx="4040188" cy="3429024"/>
          </a:xfrm>
        </p:spPr>
        <p:txBody>
          <a:bodyPr/>
          <a:lstStyle/>
          <a:p>
            <a:r>
              <a:rPr lang="ru-RU" sz="1600" b="0" dirty="0" smtClean="0"/>
              <a:t>Дети кладут руки на колени и начинают читать текст вслух по команде “Бросок”. Когда раздается команда учителя “Засечка” дети отрывают голову от книги, закрывают глаза и несколько секунд отдыхают, руки при этом остаются на коленях. По команде “Бросок” дети должны отыскать глазами то место в книге, на котором они остановились и продолжить чтение вслух. Это упражнение может длиться около 5 минут. Его цель – развитие зрительного умения ориентироваться в тексте.</a:t>
            </a:r>
          </a:p>
          <a:p>
            <a:endParaRPr lang="ru-RU" sz="1600" b="0" dirty="0"/>
          </a:p>
        </p:txBody>
      </p:sp>
      <p:sp>
        <p:nvSpPr>
          <p:cNvPr id="4" name="Содержимое 3"/>
          <p:cNvSpPr>
            <a:spLocks noGrp="1"/>
          </p:cNvSpPr>
          <p:nvPr>
            <p:ph sz="half" idx="2"/>
          </p:nvPr>
        </p:nvSpPr>
        <p:spPr>
          <a:xfrm>
            <a:off x="142844" y="4429132"/>
            <a:ext cx="4354544" cy="2000264"/>
          </a:xfrm>
        </p:spPr>
        <p:txBody>
          <a:bodyPr/>
          <a:lstStyle/>
          <a:p>
            <a:pPr>
              <a:buNone/>
            </a:pPr>
            <a:r>
              <a:rPr lang="ru-RU" sz="3600" b="1" dirty="0" smtClean="0">
                <a:solidFill>
                  <a:srgbClr val="006600"/>
                </a:solidFill>
                <a:latin typeface="Arial" pitchFamily="34" charset="0"/>
                <a:cs typeface="Arial" pitchFamily="34" charset="0"/>
              </a:rPr>
              <a:t>   «Голова-хвост»</a:t>
            </a:r>
          </a:p>
          <a:p>
            <a:pPr>
              <a:buNone/>
            </a:pPr>
            <a:r>
              <a:rPr lang="ru-RU" sz="1600" dirty="0" smtClean="0"/>
              <a:t>        Учитель начинает читать не сначала, а с любого места, называя только начало предложения, остальные должны найти это место в тексте и продолжить чтение. </a:t>
            </a:r>
          </a:p>
          <a:p>
            <a:pPr>
              <a:buNone/>
            </a:pPr>
            <a:endParaRPr lang="ru-RU" sz="1600" dirty="0"/>
          </a:p>
        </p:txBody>
      </p:sp>
      <p:sp>
        <p:nvSpPr>
          <p:cNvPr id="5" name="Текст 4"/>
          <p:cNvSpPr>
            <a:spLocks noGrp="1"/>
          </p:cNvSpPr>
          <p:nvPr>
            <p:ph type="body" sz="quarter" idx="3"/>
          </p:nvPr>
        </p:nvSpPr>
        <p:spPr>
          <a:xfrm>
            <a:off x="4645025" y="1214422"/>
            <a:ext cx="4041775" cy="1857388"/>
          </a:xfrm>
        </p:spPr>
        <p:txBody>
          <a:bodyPr/>
          <a:lstStyle/>
          <a:p>
            <a:r>
              <a:rPr lang="ru-RU" sz="1600" b="0" dirty="0" smtClean="0"/>
              <a:t>Ведущий начинает читать не сначала, а с любого места, называя только страничку, остальные должны найти и подстроиться под чтение ведущего. Дети очень радуются, когда первыми успевают найти абзац, который читает ведущий. </a:t>
            </a:r>
          </a:p>
          <a:p>
            <a:endParaRPr lang="ru-RU" sz="1600" b="0" dirty="0"/>
          </a:p>
        </p:txBody>
      </p:sp>
      <p:sp>
        <p:nvSpPr>
          <p:cNvPr id="6" name="Содержимое 5"/>
          <p:cNvSpPr>
            <a:spLocks noGrp="1"/>
          </p:cNvSpPr>
          <p:nvPr>
            <p:ph sz="quarter" idx="4"/>
          </p:nvPr>
        </p:nvSpPr>
        <p:spPr>
          <a:xfrm>
            <a:off x="4645025" y="2786057"/>
            <a:ext cx="4041775" cy="3340105"/>
          </a:xfrm>
        </p:spPr>
        <p:txBody>
          <a:bodyPr/>
          <a:lstStyle/>
          <a:p>
            <a:pPr>
              <a:buNone/>
            </a:pPr>
            <a:endParaRPr lang="ru-RU" sz="3600" b="1" dirty="0" smtClean="0">
              <a:solidFill>
                <a:srgbClr val="006600"/>
              </a:solidFill>
              <a:latin typeface="Arial" pitchFamily="34" charset="0"/>
              <a:cs typeface="Arial" pitchFamily="34" charset="0"/>
            </a:endParaRPr>
          </a:p>
          <a:p>
            <a:pPr>
              <a:buNone/>
            </a:pPr>
            <a:endParaRPr lang="ru-RU" sz="3600" b="1" dirty="0">
              <a:solidFill>
                <a:srgbClr val="006600"/>
              </a:solidFill>
              <a:latin typeface="Arial" pitchFamily="34" charset="0"/>
              <a:cs typeface="Arial" pitchFamily="34" charset="0"/>
            </a:endParaRPr>
          </a:p>
        </p:txBody>
      </p:sp>
      <p:pic>
        <p:nvPicPr>
          <p:cNvPr id="7" name="Picture 17" descr="j0432675">
            <a:hlinkClick r:id="rId2" action="ppaction://hlinksldjump"/>
          </p:cNvPr>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4572000" y="3143248"/>
            <a:ext cx="4000528"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1162050"/>
          </a:xfrm>
        </p:spPr>
        <p:txBody>
          <a:bodyPr/>
          <a:lstStyle/>
          <a:p>
            <a:pPr algn="ctr"/>
            <a:r>
              <a:rPr lang="ru-RU" sz="3600" dirty="0" smtClean="0">
                <a:solidFill>
                  <a:srgbClr val="006600"/>
                </a:solidFill>
                <a:latin typeface="Arial" pitchFamily="34" charset="0"/>
                <a:cs typeface="Arial" pitchFamily="34" charset="0"/>
              </a:rPr>
              <a:t>Числовые таблицы </a:t>
            </a:r>
            <a:br>
              <a:rPr lang="ru-RU" sz="3600" dirty="0" smtClean="0">
                <a:solidFill>
                  <a:srgbClr val="006600"/>
                </a:solidFill>
                <a:latin typeface="Arial" pitchFamily="34" charset="0"/>
                <a:cs typeface="Arial" pitchFamily="34" charset="0"/>
              </a:rPr>
            </a:br>
            <a:r>
              <a:rPr lang="ru-RU" sz="3600" dirty="0" smtClean="0">
                <a:solidFill>
                  <a:srgbClr val="006600"/>
                </a:solidFill>
                <a:latin typeface="Arial" pitchFamily="34" charset="0"/>
                <a:cs typeface="Arial" pitchFamily="34" charset="0"/>
              </a:rPr>
              <a:t>(</a:t>
            </a:r>
            <a:r>
              <a:rPr lang="ru-RU" sz="3600" dirty="0" err="1" smtClean="0">
                <a:solidFill>
                  <a:srgbClr val="006600"/>
                </a:solidFill>
                <a:latin typeface="Arial" pitchFamily="34" charset="0"/>
                <a:cs typeface="Arial" pitchFamily="34" charset="0"/>
              </a:rPr>
              <a:t>таблицы</a:t>
            </a:r>
            <a:r>
              <a:rPr lang="ru-RU" sz="3600" dirty="0" smtClean="0">
                <a:solidFill>
                  <a:srgbClr val="006600"/>
                </a:solidFill>
                <a:latin typeface="Arial" pitchFamily="34" charset="0"/>
                <a:cs typeface="Arial" pitchFamily="34" charset="0"/>
              </a:rPr>
              <a:t> </a:t>
            </a:r>
            <a:r>
              <a:rPr lang="ru-RU" sz="3600" dirty="0" err="1" smtClean="0">
                <a:solidFill>
                  <a:srgbClr val="006600"/>
                </a:solidFill>
                <a:latin typeface="Arial" pitchFamily="34" charset="0"/>
                <a:cs typeface="Arial" pitchFamily="34" charset="0"/>
              </a:rPr>
              <a:t>Шульте</a:t>
            </a:r>
            <a:r>
              <a:rPr lang="ru-RU" sz="3600" dirty="0" smtClean="0">
                <a:solidFill>
                  <a:srgbClr val="006600"/>
                </a:solidFill>
                <a:latin typeface="Arial" pitchFamily="34" charset="0"/>
                <a:cs typeface="Arial" pitchFamily="34" charset="0"/>
              </a:rPr>
              <a:t>)</a:t>
            </a:r>
            <a:endParaRPr lang="ru-RU" sz="3600" dirty="0">
              <a:solidFill>
                <a:srgbClr val="006600"/>
              </a:solidFill>
              <a:latin typeface="Arial" pitchFamily="34" charset="0"/>
              <a:cs typeface="Arial" pitchFamily="34" charset="0"/>
            </a:endParaRPr>
          </a:p>
        </p:txBody>
      </p:sp>
      <p:graphicFrame>
        <p:nvGraphicFramePr>
          <p:cNvPr id="5" name="Содержимое 4"/>
          <p:cNvGraphicFramePr>
            <a:graphicFrameLocks noGrp="1"/>
          </p:cNvGraphicFramePr>
          <p:nvPr>
            <p:ph idx="1"/>
          </p:nvPr>
        </p:nvGraphicFramePr>
        <p:xfrm>
          <a:off x="5357820" y="2214553"/>
          <a:ext cx="3328980" cy="3429024"/>
        </p:xfrm>
        <a:graphic>
          <a:graphicData uri="http://schemas.openxmlformats.org/drawingml/2006/table">
            <a:tbl>
              <a:tblPr firstRow="1" bandRow="1">
                <a:tableStyleId>{5C22544A-7EE6-4342-B048-85BDC9FD1C3A}</a:tableStyleId>
              </a:tblPr>
              <a:tblGrid>
                <a:gridCol w="665796"/>
                <a:gridCol w="665796"/>
                <a:gridCol w="665796"/>
                <a:gridCol w="665796"/>
                <a:gridCol w="665796"/>
              </a:tblGrid>
              <a:tr h="685804">
                <a:tc>
                  <a:txBody>
                    <a:bodyPr/>
                    <a:lstStyle/>
                    <a:p>
                      <a:pPr algn="ctr"/>
                      <a:r>
                        <a:rPr lang="ru-RU" dirty="0" smtClean="0">
                          <a:solidFill>
                            <a:schemeClr val="tx1"/>
                          </a:solidFill>
                        </a:rPr>
                        <a:t>10</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4</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25</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9</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14</a:t>
                      </a:r>
                      <a:endParaRPr lang="ru-RU" dirty="0">
                        <a:solidFill>
                          <a:schemeClr val="tx1"/>
                        </a:solidFill>
                      </a:endParaRPr>
                    </a:p>
                  </a:txBody>
                  <a:tcPr>
                    <a:solidFill>
                      <a:schemeClr val="accent4">
                        <a:lumMod val="60000"/>
                        <a:lumOff val="40000"/>
                      </a:schemeClr>
                    </a:solidFill>
                  </a:tcPr>
                </a:tc>
              </a:tr>
              <a:tr h="685805">
                <a:tc>
                  <a:txBody>
                    <a:bodyPr/>
                    <a:lstStyle/>
                    <a:p>
                      <a:pPr algn="ctr"/>
                      <a:r>
                        <a:rPr lang="ru-RU" dirty="0" smtClean="0">
                          <a:solidFill>
                            <a:schemeClr val="tx1"/>
                          </a:solidFill>
                        </a:rPr>
                        <a:t>20</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24</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18</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1</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5</a:t>
                      </a:r>
                      <a:endParaRPr lang="ru-RU" dirty="0">
                        <a:solidFill>
                          <a:schemeClr val="tx1"/>
                        </a:solidFill>
                      </a:endParaRPr>
                    </a:p>
                  </a:txBody>
                  <a:tcPr>
                    <a:solidFill>
                      <a:schemeClr val="accent4">
                        <a:lumMod val="60000"/>
                        <a:lumOff val="40000"/>
                      </a:schemeClr>
                    </a:solidFill>
                  </a:tcPr>
                </a:tc>
              </a:tr>
              <a:tr h="685805">
                <a:tc>
                  <a:txBody>
                    <a:bodyPr/>
                    <a:lstStyle/>
                    <a:p>
                      <a:pPr algn="ctr"/>
                      <a:r>
                        <a:rPr lang="ru-RU" dirty="0" smtClean="0">
                          <a:solidFill>
                            <a:schemeClr val="tx1"/>
                          </a:solidFill>
                        </a:rPr>
                        <a:t>13</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8</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23</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11</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7</a:t>
                      </a:r>
                      <a:endParaRPr lang="ru-RU" dirty="0">
                        <a:solidFill>
                          <a:schemeClr val="tx1"/>
                        </a:solidFill>
                      </a:endParaRPr>
                    </a:p>
                  </a:txBody>
                  <a:tcPr>
                    <a:solidFill>
                      <a:schemeClr val="accent4">
                        <a:lumMod val="60000"/>
                        <a:lumOff val="40000"/>
                      </a:schemeClr>
                    </a:solidFill>
                  </a:tcPr>
                </a:tc>
              </a:tr>
              <a:tr h="685805">
                <a:tc>
                  <a:txBody>
                    <a:bodyPr/>
                    <a:lstStyle/>
                    <a:p>
                      <a:pPr algn="ctr"/>
                      <a:r>
                        <a:rPr lang="ru-RU" dirty="0" smtClean="0">
                          <a:solidFill>
                            <a:schemeClr val="tx1"/>
                          </a:solidFill>
                        </a:rPr>
                        <a:t>2</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22</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15</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21</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17</a:t>
                      </a:r>
                      <a:endParaRPr lang="ru-RU" dirty="0">
                        <a:solidFill>
                          <a:schemeClr val="tx1"/>
                        </a:solidFill>
                      </a:endParaRPr>
                    </a:p>
                  </a:txBody>
                  <a:tcPr>
                    <a:solidFill>
                      <a:schemeClr val="accent4">
                        <a:lumMod val="60000"/>
                        <a:lumOff val="40000"/>
                      </a:schemeClr>
                    </a:solidFill>
                  </a:tcPr>
                </a:tc>
              </a:tr>
              <a:tr h="685805">
                <a:tc>
                  <a:txBody>
                    <a:bodyPr/>
                    <a:lstStyle/>
                    <a:p>
                      <a:pPr algn="ctr"/>
                      <a:r>
                        <a:rPr lang="ru-RU" dirty="0" smtClean="0">
                          <a:solidFill>
                            <a:schemeClr val="tx1"/>
                          </a:solidFill>
                        </a:rPr>
                        <a:t>16</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3</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19</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12</a:t>
                      </a:r>
                      <a:endParaRPr lang="ru-RU" dirty="0">
                        <a:solidFill>
                          <a:schemeClr val="tx1"/>
                        </a:solidFill>
                      </a:endParaRPr>
                    </a:p>
                  </a:txBody>
                  <a:tcPr>
                    <a:solidFill>
                      <a:schemeClr val="accent4">
                        <a:lumMod val="60000"/>
                        <a:lumOff val="40000"/>
                      </a:schemeClr>
                    </a:solidFill>
                  </a:tcPr>
                </a:tc>
                <a:tc>
                  <a:txBody>
                    <a:bodyPr/>
                    <a:lstStyle/>
                    <a:p>
                      <a:pPr algn="ctr"/>
                      <a:r>
                        <a:rPr lang="ru-RU" dirty="0" smtClean="0">
                          <a:solidFill>
                            <a:schemeClr val="tx1"/>
                          </a:solidFill>
                        </a:rPr>
                        <a:t>6</a:t>
                      </a:r>
                      <a:endParaRPr lang="ru-RU" dirty="0">
                        <a:solidFill>
                          <a:schemeClr val="tx1"/>
                        </a:solidFill>
                      </a:endParaRPr>
                    </a:p>
                  </a:txBody>
                  <a:tcPr>
                    <a:solidFill>
                      <a:schemeClr val="accent4">
                        <a:lumMod val="60000"/>
                        <a:lumOff val="40000"/>
                      </a:schemeClr>
                    </a:solidFill>
                  </a:tcPr>
                </a:tc>
              </a:tr>
            </a:tbl>
          </a:graphicData>
        </a:graphic>
      </p:graphicFrame>
      <p:sp>
        <p:nvSpPr>
          <p:cNvPr id="4" name="Текст 3"/>
          <p:cNvSpPr>
            <a:spLocks noGrp="1"/>
          </p:cNvSpPr>
          <p:nvPr>
            <p:ph type="body" sz="half" idx="2"/>
          </p:nvPr>
        </p:nvSpPr>
        <p:spPr>
          <a:xfrm>
            <a:off x="457200" y="1435100"/>
            <a:ext cx="4900618" cy="4994296"/>
          </a:xfrm>
        </p:spPr>
        <p:txBody>
          <a:bodyPr/>
          <a:lstStyle/>
          <a:p>
            <a:r>
              <a:rPr lang="ru-RU" dirty="0" smtClean="0"/>
              <a:t>Всю работу с таблицами можно разбить на 3 этапа. Таблицы различаются размером и количеством чисел.</a:t>
            </a:r>
          </a:p>
          <a:p>
            <a:r>
              <a:rPr lang="ru-RU" dirty="0" smtClean="0"/>
              <a:t>     1 этап – малое поле зрения. Размер таблиц 9x9 см. Количество чисел – 9.</a:t>
            </a:r>
          </a:p>
          <a:p>
            <a:r>
              <a:rPr lang="ru-RU" dirty="0" smtClean="0"/>
              <a:t>     2 этап – поле зрения увеличивается.</a:t>
            </a:r>
          </a:p>
          <a:p>
            <a:r>
              <a:rPr lang="ru-RU" dirty="0" smtClean="0"/>
              <a:t> Размер таблиц 12x12 см. Количество чисел до 16.</a:t>
            </a:r>
          </a:p>
          <a:p>
            <a:r>
              <a:rPr lang="ru-RU" dirty="0" smtClean="0"/>
              <a:t>     3 этап – поле зрения равно ширине страницы. Размер таблиц 18x18 см. Количество чисел до 25.</a:t>
            </a:r>
          </a:p>
          <a:p>
            <a:r>
              <a:rPr lang="ru-RU" dirty="0" smtClean="0"/>
              <a:t>          На каждом этапе работа с таблицами ведётся в определённой последовательности: от простой к сложной. Скорость считывания таблиц тоже должна быть разной. Сначала таблицы считываются медленно, затем скорость увеличивается, и конечный результат – таблица считывается за 3-5 секунд. Учитель должен проверить каждого ребёнка и лишь после этого может позволить или не позволить ему работать по новой таблице. Таблицами можно обмениваться или изготовить новые, свои.</a:t>
            </a:r>
          </a:p>
          <a:p>
            <a:r>
              <a:rPr lang="ru-RU" dirty="0" smtClean="0"/>
              <a:t>Главное правило работы по таблице таково: глаза не должны блуждать по таблице, они смотрят только на выделенный квадрат, букву, круг или движутся в определённом направлении, одновременно стараясь, увидеть справа, слева, или всё вокруг.</a:t>
            </a:r>
            <a:endParaRPr lang="ru-RU" dirty="0"/>
          </a:p>
        </p:txBody>
      </p:sp>
      <p:pic>
        <p:nvPicPr>
          <p:cNvPr id="6" name="Picture 17" descr="j0432675">
            <a:hlinkClick r:id="rId2" action="ppaction://hlinksldjump"/>
          </p:cNvPr>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71570"/>
          </a:xfrm>
        </p:spPr>
        <p:txBody>
          <a:bodyPr/>
          <a:lstStyle/>
          <a:p>
            <a:r>
              <a:rPr lang="ru-RU" sz="4000" b="1" dirty="0" smtClean="0">
                <a:solidFill>
                  <a:srgbClr val="006600"/>
                </a:solidFill>
                <a:latin typeface="Arial" pitchFamily="34" charset="0"/>
                <a:cs typeface="Arial" pitchFamily="34" charset="0"/>
              </a:rPr>
              <a:t>Жужжащее       Многократное</a:t>
            </a:r>
            <a:br>
              <a:rPr lang="ru-RU" sz="4000" b="1" dirty="0" smtClean="0">
                <a:solidFill>
                  <a:srgbClr val="006600"/>
                </a:solidFill>
                <a:latin typeface="Arial" pitchFamily="34" charset="0"/>
                <a:cs typeface="Arial" pitchFamily="34" charset="0"/>
              </a:rPr>
            </a:br>
            <a:r>
              <a:rPr lang="ru-RU" sz="4000" b="1" dirty="0" smtClean="0">
                <a:solidFill>
                  <a:srgbClr val="006600"/>
                </a:solidFill>
                <a:latin typeface="Arial" pitchFamily="34" charset="0"/>
                <a:cs typeface="Arial" pitchFamily="34" charset="0"/>
              </a:rPr>
              <a:t>чтение                </a:t>
            </a:r>
            <a:r>
              <a:rPr lang="ru-RU" sz="4000" b="1" dirty="0" err="1" smtClean="0">
                <a:solidFill>
                  <a:srgbClr val="006600"/>
                </a:solidFill>
                <a:latin typeface="Arial" pitchFamily="34" charset="0"/>
                <a:cs typeface="Arial" pitchFamily="34" charset="0"/>
              </a:rPr>
              <a:t>чтение</a:t>
            </a:r>
            <a:r>
              <a:rPr lang="ru-RU" sz="4000" b="1" dirty="0" smtClean="0">
                <a:solidFill>
                  <a:srgbClr val="006600"/>
                </a:solidFill>
                <a:latin typeface="Arial" pitchFamily="34" charset="0"/>
                <a:cs typeface="Arial" pitchFamily="34" charset="0"/>
              </a:rPr>
              <a:t>      </a:t>
            </a:r>
            <a:endParaRPr lang="ru-RU" sz="4000" b="1" dirty="0">
              <a:solidFill>
                <a:srgbClr val="006600"/>
              </a:solidFill>
              <a:latin typeface="Arial" pitchFamily="34" charset="0"/>
              <a:cs typeface="Arial" pitchFamily="34" charset="0"/>
            </a:endParaRPr>
          </a:p>
        </p:txBody>
      </p:sp>
      <p:sp>
        <p:nvSpPr>
          <p:cNvPr id="3" name="Текст 2"/>
          <p:cNvSpPr>
            <a:spLocks noGrp="1"/>
          </p:cNvSpPr>
          <p:nvPr>
            <p:ph type="body" idx="1"/>
          </p:nvPr>
        </p:nvSpPr>
        <p:spPr>
          <a:xfrm>
            <a:off x="428596" y="1500174"/>
            <a:ext cx="4040188" cy="1643074"/>
          </a:xfrm>
        </p:spPr>
        <p:txBody>
          <a:bodyPr/>
          <a:lstStyle/>
          <a:p>
            <a:r>
              <a:rPr lang="ru-RU" sz="1600" b="0" dirty="0" smtClean="0"/>
              <a:t>Это такое чтение, когда все ученики читают одновременно вслух, вполголоса, чтобы не мешать товарищам, каждый со своей скоростью, кто-то быстрее, а кто-то медленнее. Тренаж идет в течение пяти минут.</a:t>
            </a:r>
            <a:endParaRPr lang="ru-RU" sz="1600" b="0" dirty="0"/>
          </a:p>
        </p:txBody>
      </p:sp>
      <p:sp>
        <p:nvSpPr>
          <p:cNvPr id="5" name="Текст 4"/>
          <p:cNvSpPr>
            <a:spLocks noGrp="1"/>
          </p:cNvSpPr>
          <p:nvPr>
            <p:ph type="body" sz="quarter" idx="3"/>
          </p:nvPr>
        </p:nvSpPr>
        <p:spPr>
          <a:xfrm>
            <a:off x="4645025" y="1535113"/>
            <a:ext cx="4041775" cy="4537094"/>
          </a:xfrm>
        </p:spPr>
        <p:txBody>
          <a:bodyPr/>
          <a:lstStyle/>
          <a:p>
            <a:r>
              <a:rPr lang="ru-RU" sz="1600" b="0" dirty="0" smtClean="0"/>
              <a:t>Проводится оно  так. После того, как начало нового рассказа прочитано учителем и осознано детьми, учитель предлагает начать чтение всем одновременно и продолжать его в течение одной минуты. После этого каждый из учеников отмечает, до какого места он дочитал. Затем следует повторное чтение этого же отрывка текста. После этого ученик снова замечает, до какого слова он дочитал, и сравнивает с результатами первого прочтения. Естественно, что во второй раз он прочитал на несколько слов больше (кто-то на 2 слова, кто-то на 5, а кто-то на 15). Увеличение темпа чтения вызывает положительные эмоции у детей, им хочется читать еще раз. Однако более трех раз не следует этого делать.</a:t>
            </a:r>
            <a:endParaRPr lang="ru-RU" sz="1600" b="0" dirty="0"/>
          </a:p>
        </p:txBody>
      </p:sp>
      <p:sp>
        <p:nvSpPr>
          <p:cNvPr id="6" name="Содержимое 5"/>
          <p:cNvSpPr>
            <a:spLocks noGrp="1"/>
          </p:cNvSpPr>
          <p:nvPr>
            <p:ph sz="quarter" idx="4"/>
          </p:nvPr>
        </p:nvSpPr>
        <p:spPr/>
        <p:txBody>
          <a:bodyPr/>
          <a:lstStyle/>
          <a:p>
            <a:endParaRPr lang="ru-RU"/>
          </a:p>
        </p:txBody>
      </p:sp>
      <p:pic>
        <p:nvPicPr>
          <p:cNvPr id="7" name="Picture 17" descr="j0432675">
            <a:hlinkClick r:id="rId2" action="ppaction://hlinksldjump"/>
          </p:cNvPr>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pic>
        <p:nvPicPr>
          <p:cNvPr id="60418" name="Picture 2"/>
          <p:cNvPicPr>
            <a:picLocks noGrp="1" noChangeAspect="1" noChangeArrowheads="1"/>
          </p:cNvPicPr>
          <p:nvPr>
            <p:ph sz="half" idx="2"/>
          </p:nvPr>
        </p:nvPicPr>
        <p:blipFill>
          <a:blip r:embed="rId4" cstate="print"/>
          <a:srcRect/>
          <a:stretch>
            <a:fillRect/>
          </a:stretch>
        </p:blipFill>
        <p:spPr bwMode="auto">
          <a:xfrm>
            <a:off x="714348" y="3143250"/>
            <a:ext cx="3413149" cy="3071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 descr="http://s48.radikal.ru/i121/0901/aa/6c0f9a4a449f.jpg"/>
          <p:cNvPicPr>
            <a:picLocks noChangeAspect="1" noChangeArrowheads="1"/>
          </p:cNvPicPr>
          <p:nvPr/>
        </p:nvPicPr>
        <p:blipFill>
          <a:blip r:embed="rId2">
            <a:lum bright="40000" contrast="-40000"/>
          </a:blip>
          <a:srcRect/>
          <a:stretch>
            <a:fillRect/>
          </a:stretch>
        </p:blipFill>
        <p:spPr bwMode="auto">
          <a:xfrm>
            <a:off x="357158" y="428604"/>
            <a:ext cx="8429625" cy="6156325"/>
          </a:xfrm>
          <a:prstGeom prst="rect">
            <a:avLst/>
          </a:prstGeom>
          <a:noFill/>
          <a:ln w="9525">
            <a:noFill/>
            <a:miter lim="800000"/>
            <a:headEnd/>
            <a:tailEnd/>
          </a:ln>
        </p:spPr>
      </p:pic>
      <p:sp>
        <p:nvSpPr>
          <p:cNvPr id="3" name="Пирог 4"/>
          <p:cNvSpPr>
            <a:spLocks noChangeArrowheads="1"/>
          </p:cNvSpPr>
          <p:nvPr/>
        </p:nvSpPr>
        <p:spPr bwMode="auto">
          <a:xfrm rot="188346">
            <a:off x="1727200" y="439738"/>
            <a:ext cx="5786438" cy="5827712"/>
          </a:xfrm>
          <a:custGeom>
            <a:avLst/>
            <a:gdLst>
              <a:gd name="T0" fmla="*/ 5786438 w 5786438"/>
              <a:gd name="T1" fmla="*/ 2913856 h 5827712"/>
              <a:gd name="T2" fmla="*/ 2893219 w 5786438"/>
              <a:gd name="T3" fmla="*/ 5827712 h 5827712"/>
              <a:gd name="T4" fmla="*/ 0 w 5786438"/>
              <a:gd name="T5" fmla="*/ 2913856 h 5827712"/>
              <a:gd name="T6" fmla="*/ 2893219 w 5786438"/>
              <a:gd name="T7" fmla="*/ 0 h 5827712"/>
              <a:gd name="T8" fmla="*/ 0 60000 65536"/>
              <a:gd name="T9" fmla="*/ 5898240 60000 65536"/>
              <a:gd name="T10" fmla="*/ 11796480 60000 65536"/>
              <a:gd name="T11" fmla="*/ 17694720 60000 65536"/>
              <a:gd name="T12" fmla="*/ 847405 w 5786438"/>
              <a:gd name="T13" fmla="*/ 853448 h 5827712"/>
              <a:gd name="T14" fmla="*/ 4939033 w 5786438"/>
              <a:gd name="T15" fmla="*/ 4974264 h 5827712"/>
            </a:gdLst>
            <a:ahLst/>
            <a:cxnLst>
              <a:cxn ang="T8">
                <a:pos x="T0" y="T1"/>
              </a:cxn>
              <a:cxn ang="T9">
                <a:pos x="T2" y="T3"/>
              </a:cxn>
              <a:cxn ang="T10">
                <a:pos x="T4" y="T5"/>
              </a:cxn>
              <a:cxn ang="T11">
                <a:pos x="T6" y="T7"/>
              </a:cxn>
            </a:cxnLst>
            <a:rect l="T12" t="T13" r="T14" b="T15"/>
            <a:pathLst>
              <a:path w="5786438" h="5827712">
                <a:moveTo>
                  <a:pt x="5786438" y="2913856"/>
                </a:moveTo>
                <a:lnTo>
                  <a:pt x="5786438" y="2913856"/>
                </a:lnTo>
                <a:cubicBezTo>
                  <a:pt x="5786438" y="4523134"/>
                  <a:pt x="4491099" y="5827712"/>
                  <a:pt x="2893219" y="5827712"/>
                </a:cubicBezTo>
                <a:cubicBezTo>
                  <a:pt x="1295338" y="5827712"/>
                  <a:pt x="0" y="4523134"/>
                  <a:pt x="0" y="2913856"/>
                </a:cubicBezTo>
                <a:cubicBezTo>
                  <a:pt x="0" y="1304577"/>
                  <a:pt x="1295338" y="0"/>
                  <a:pt x="2893219" y="0"/>
                </a:cubicBezTo>
                <a:cubicBezTo>
                  <a:pt x="3584706" y="-1"/>
                  <a:pt x="4253326" y="249427"/>
                  <a:pt x="4777961" y="703098"/>
                </a:cubicBezTo>
                <a:lnTo>
                  <a:pt x="2893219" y="2913856"/>
                </a:lnTo>
                <a:close/>
              </a:path>
            </a:pathLst>
          </a:custGeom>
          <a:blipFill dpi="0" rotWithShape="1">
            <a:blip r:embed="rId3"/>
            <a:srcRect/>
            <a:stretch>
              <a:fillRect/>
            </a:stretch>
          </a:blipFill>
          <a:ln w="38100" algn="ctr">
            <a:solidFill>
              <a:schemeClr val="tx1"/>
            </a:solidFill>
            <a:miter lim="800000"/>
            <a:headEnd/>
            <a:tailEnd/>
          </a:ln>
        </p:spPr>
        <p:txBody>
          <a:bodyPr anchor="ctr"/>
          <a:lstStyle/>
          <a:p>
            <a:pPr algn="ctr">
              <a:defRPr/>
            </a:pPr>
            <a:endParaRPr lang="ru-RU">
              <a:latin typeface="+mn-lt"/>
              <a:cs typeface="+mn-cs"/>
            </a:endParaRPr>
          </a:p>
        </p:txBody>
      </p:sp>
      <p:grpSp>
        <p:nvGrpSpPr>
          <p:cNvPr id="4" name="Группа 9"/>
          <p:cNvGrpSpPr>
            <a:grpSpLocks/>
          </p:cNvGrpSpPr>
          <p:nvPr/>
        </p:nvGrpSpPr>
        <p:grpSpPr bwMode="auto">
          <a:xfrm>
            <a:off x="1714480" y="428604"/>
            <a:ext cx="5786437" cy="5786437"/>
            <a:chOff x="2000232" y="428604"/>
            <a:chExt cx="5786478" cy="5786478"/>
          </a:xfrm>
        </p:grpSpPr>
        <p:sp>
          <p:nvSpPr>
            <p:cNvPr id="5" name="Овал 4"/>
            <p:cNvSpPr/>
            <p:nvPr/>
          </p:nvSpPr>
          <p:spPr>
            <a:xfrm>
              <a:off x="2000232" y="428604"/>
              <a:ext cx="5786478" cy="578647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6" name="Прямоугольник 11"/>
            <p:cNvPicPr>
              <a:picLocks noChangeArrowheads="1"/>
            </p:cNvPicPr>
            <p:nvPr/>
          </p:nvPicPr>
          <p:blipFill>
            <a:blip r:embed="rId4"/>
            <a:srcRect/>
            <a:stretch>
              <a:fillRect/>
            </a:stretch>
          </p:blipFill>
          <p:spPr bwMode="auto">
            <a:xfrm>
              <a:off x="5352870" y="1564469"/>
              <a:ext cx="2066544" cy="1755648"/>
            </a:xfrm>
            <a:prstGeom prst="rect">
              <a:avLst/>
            </a:prstGeom>
            <a:noFill/>
            <a:ln w="9525">
              <a:noFill/>
              <a:miter lim="800000"/>
              <a:headEnd/>
              <a:tailEnd/>
            </a:ln>
          </p:spPr>
        </p:pic>
        <p:pic>
          <p:nvPicPr>
            <p:cNvPr id="7" name="Прямоугольник 12"/>
            <p:cNvPicPr>
              <a:picLocks noChangeArrowheads="1"/>
            </p:cNvPicPr>
            <p:nvPr/>
          </p:nvPicPr>
          <p:blipFill>
            <a:blip r:embed="rId5"/>
            <a:srcRect/>
            <a:stretch>
              <a:fillRect/>
            </a:stretch>
          </p:blipFill>
          <p:spPr bwMode="auto">
            <a:xfrm>
              <a:off x="6029526" y="2564213"/>
              <a:ext cx="1542288" cy="853440"/>
            </a:xfrm>
            <a:prstGeom prst="rect">
              <a:avLst/>
            </a:prstGeom>
            <a:noFill/>
            <a:ln w="9525">
              <a:noFill/>
              <a:miter lim="800000"/>
              <a:headEnd/>
              <a:tailEnd/>
            </a:ln>
          </p:spPr>
        </p:pic>
        <p:pic>
          <p:nvPicPr>
            <p:cNvPr id="8" name="Прямоугольник 13"/>
            <p:cNvPicPr>
              <a:picLocks noChangeArrowheads="1"/>
            </p:cNvPicPr>
            <p:nvPr/>
          </p:nvPicPr>
          <p:blipFill>
            <a:blip r:embed="rId6"/>
            <a:srcRect/>
            <a:stretch>
              <a:fillRect/>
            </a:stretch>
          </p:blipFill>
          <p:spPr bwMode="auto">
            <a:xfrm>
              <a:off x="5322390" y="3179909"/>
              <a:ext cx="2414016" cy="896112"/>
            </a:xfrm>
            <a:prstGeom prst="rect">
              <a:avLst/>
            </a:prstGeom>
            <a:noFill/>
            <a:ln w="9525">
              <a:noFill/>
              <a:miter lim="800000"/>
              <a:headEnd/>
              <a:tailEnd/>
            </a:ln>
          </p:spPr>
        </p:pic>
        <p:pic>
          <p:nvPicPr>
            <p:cNvPr id="9" name="Прямоугольник 14"/>
            <p:cNvPicPr>
              <a:picLocks noChangeArrowheads="1"/>
            </p:cNvPicPr>
            <p:nvPr/>
          </p:nvPicPr>
          <p:blipFill>
            <a:blip r:embed="rId7"/>
            <a:srcRect/>
            <a:stretch>
              <a:fillRect/>
            </a:stretch>
          </p:blipFill>
          <p:spPr bwMode="auto">
            <a:xfrm>
              <a:off x="5718630" y="3819989"/>
              <a:ext cx="1627632" cy="1011936"/>
            </a:xfrm>
            <a:prstGeom prst="rect">
              <a:avLst/>
            </a:prstGeom>
            <a:noFill/>
            <a:ln w="9525">
              <a:noFill/>
              <a:miter lim="800000"/>
              <a:headEnd/>
              <a:tailEnd/>
            </a:ln>
          </p:spPr>
        </p:pic>
        <p:pic>
          <p:nvPicPr>
            <p:cNvPr id="10" name="Прямоугольник 15"/>
            <p:cNvPicPr>
              <a:picLocks noChangeArrowheads="1"/>
            </p:cNvPicPr>
            <p:nvPr/>
          </p:nvPicPr>
          <p:blipFill>
            <a:blip r:embed="rId8"/>
            <a:srcRect/>
            <a:stretch>
              <a:fillRect/>
            </a:stretch>
          </p:blipFill>
          <p:spPr bwMode="auto">
            <a:xfrm>
              <a:off x="5066358" y="3777317"/>
              <a:ext cx="1737360" cy="1926336"/>
            </a:xfrm>
            <a:prstGeom prst="rect">
              <a:avLst/>
            </a:prstGeom>
            <a:noFill/>
            <a:ln w="9525">
              <a:noFill/>
              <a:miter lim="800000"/>
              <a:headEnd/>
              <a:tailEnd/>
            </a:ln>
          </p:spPr>
        </p:pic>
        <p:pic>
          <p:nvPicPr>
            <p:cNvPr id="11" name="Прямоугольник 16"/>
            <p:cNvPicPr>
              <a:picLocks noChangeArrowheads="1"/>
            </p:cNvPicPr>
            <p:nvPr/>
          </p:nvPicPr>
          <p:blipFill>
            <a:blip r:embed="rId9"/>
            <a:srcRect/>
            <a:stretch>
              <a:fillRect/>
            </a:stretch>
          </p:blipFill>
          <p:spPr bwMode="auto">
            <a:xfrm>
              <a:off x="4779846" y="3941909"/>
              <a:ext cx="810768" cy="2109216"/>
            </a:xfrm>
            <a:prstGeom prst="rect">
              <a:avLst/>
            </a:prstGeom>
            <a:noFill/>
            <a:ln w="9525">
              <a:noFill/>
              <a:miter lim="800000"/>
              <a:headEnd/>
              <a:tailEnd/>
            </a:ln>
          </p:spPr>
        </p:pic>
        <p:pic>
          <p:nvPicPr>
            <p:cNvPr id="12" name="Прямоугольник 17"/>
            <p:cNvPicPr>
              <a:picLocks noChangeArrowheads="1"/>
            </p:cNvPicPr>
            <p:nvPr/>
          </p:nvPicPr>
          <p:blipFill>
            <a:blip r:embed="rId10"/>
            <a:srcRect/>
            <a:stretch>
              <a:fillRect/>
            </a:stretch>
          </p:blipFill>
          <p:spPr bwMode="auto">
            <a:xfrm>
              <a:off x="3865446" y="3868757"/>
              <a:ext cx="1121664" cy="2164080"/>
            </a:xfrm>
            <a:prstGeom prst="rect">
              <a:avLst/>
            </a:prstGeom>
            <a:noFill/>
            <a:ln w="9525">
              <a:noFill/>
              <a:miter lim="800000"/>
              <a:headEnd/>
              <a:tailEnd/>
            </a:ln>
          </p:spPr>
        </p:pic>
        <p:pic>
          <p:nvPicPr>
            <p:cNvPr id="13" name="Прямоугольник 18"/>
            <p:cNvPicPr>
              <a:picLocks noChangeArrowheads="1"/>
            </p:cNvPicPr>
            <p:nvPr/>
          </p:nvPicPr>
          <p:blipFill>
            <a:blip r:embed="rId11"/>
            <a:srcRect/>
            <a:stretch>
              <a:fillRect/>
            </a:stretch>
          </p:blipFill>
          <p:spPr bwMode="auto">
            <a:xfrm>
              <a:off x="2944950" y="3710261"/>
              <a:ext cx="1798320" cy="2011680"/>
            </a:xfrm>
            <a:prstGeom prst="rect">
              <a:avLst/>
            </a:prstGeom>
            <a:noFill/>
            <a:ln w="9525">
              <a:noFill/>
              <a:miter lim="800000"/>
              <a:headEnd/>
              <a:tailEnd/>
            </a:ln>
          </p:spPr>
        </p:pic>
        <p:pic>
          <p:nvPicPr>
            <p:cNvPr id="14" name="Прямоугольник 19"/>
            <p:cNvPicPr>
              <a:picLocks noChangeArrowheads="1"/>
            </p:cNvPicPr>
            <p:nvPr/>
          </p:nvPicPr>
          <p:blipFill>
            <a:blip r:embed="rId12"/>
            <a:srcRect/>
            <a:stretch>
              <a:fillRect/>
            </a:stretch>
          </p:blipFill>
          <p:spPr bwMode="auto">
            <a:xfrm>
              <a:off x="2201238" y="3314021"/>
              <a:ext cx="2414016" cy="1603248"/>
            </a:xfrm>
            <a:prstGeom prst="rect">
              <a:avLst/>
            </a:prstGeom>
            <a:noFill/>
            <a:ln w="9525">
              <a:noFill/>
              <a:miter lim="800000"/>
              <a:headEnd/>
              <a:tailEnd/>
            </a:ln>
          </p:spPr>
        </p:pic>
        <p:pic>
          <p:nvPicPr>
            <p:cNvPr id="15" name="Прямоугольник 20"/>
            <p:cNvPicPr>
              <a:picLocks noChangeArrowheads="1"/>
            </p:cNvPicPr>
            <p:nvPr/>
          </p:nvPicPr>
          <p:blipFill>
            <a:blip r:embed="rId13"/>
            <a:srcRect/>
            <a:stretch>
              <a:fillRect/>
            </a:stretch>
          </p:blipFill>
          <p:spPr bwMode="auto">
            <a:xfrm>
              <a:off x="2006166" y="2923877"/>
              <a:ext cx="2468880" cy="829056"/>
            </a:xfrm>
            <a:prstGeom prst="rect">
              <a:avLst/>
            </a:prstGeom>
            <a:noFill/>
            <a:ln w="9525">
              <a:noFill/>
              <a:miter lim="800000"/>
              <a:headEnd/>
              <a:tailEnd/>
            </a:ln>
          </p:spPr>
        </p:pic>
        <p:pic>
          <p:nvPicPr>
            <p:cNvPr id="16" name="Прямоугольник 21"/>
            <p:cNvPicPr>
              <a:picLocks noChangeArrowheads="1"/>
            </p:cNvPicPr>
            <p:nvPr/>
          </p:nvPicPr>
          <p:blipFill>
            <a:blip r:embed="rId14"/>
            <a:srcRect/>
            <a:stretch>
              <a:fillRect/>
            </a:stretch>
          </p:blipFill>
          <p:spPr bwMode="auto">
            <a:xfrm>
              <a:off x="2134182" y="2088725"/>
              <a:ext cx="2267712" cy="1103376"/>
            </a:xfrm>
            <a:prstGeom prst="rect">
              <a:avLst/>
            </a:prstGeom>
            <a:noFill/>
            <a:ln w="9525">
              <a:noFill/>
              <a:miter lim="800000"/>
              <a:headEnd/>
              <a:tailEnd/>
            </a:ln>
          </p:spPr>
        </p:pic>
        <p:pic>
          <p:nvPicPr>
            <p:cNvPr id="17" name="Прямоугольник 22"/>
            <p:cNvPicPr>
              <a:picLocks noChangeArrowheads="1"/>
            </p:cNvPicPr>
            <p:nvPr/>
          </p:nvPicPr>
          <p:blipFill>
            <a:blip r:embed="rId15"/>
            <a:srcRect/>
            <a:stretch>
              <a:fillRect/>
            </a:stretch>
          </p:blipFill>
          <p:spPr bwMode="auto">
            <a:xfrm>
              <a:off x="2707206" y="1076789"/>
              <a:ext cx="1920240" cy="1828800"/>
            </a:xfrm>
            <a:prstGeom prst="rect">
              <a:avLst/>
            </a:prstGeom>
            <a:noFill/>
            <a:ln w="9525">
              <a:noFill/>
              <a:miter lim="800000"/>
              <a:headEnd/>
              <a:tailEnd/>
            </a:ln>
          </p:spPr>
        </p:pic>
        <p:pic>
          <p:nvPicPr>
            <p:cNvPr id="18" name="Прямоугольник 23"/>
            <p:cNvPicPr>
              <a:picLocks noChangeArrowheads="1"/>
            </p:cNvPicPr>
            <p:nvPr/>
          </p:nvPicPr>
          <p:blipFill>
            <a:blip r:embed="rId16"/>
            <a:srcRect/>
            <a:stretch>
              <a:fillRect/>
            </a:stretch>
          </p:blipFill>
          <p:spPr bwMode="auto">
            <a:xfrm>
              <a:off x="3816678" y="491573"/>
              <a:ext cx="1164336" cy="2103120"/>
            </a:xfrm>
            <a:prstGeom prst="rect">
              <a:avLst/>
            </a:prstGeom>
            <a:noFill/>
            <a:ln w="9525">
              <a:noFill/>
              <a:miter lim="800000"/>
              <a:headEnd/>
              <a:tailEnd/>
            </a:ln>
          </p:spPr>
        </p:pic>
        <p:pic>
          <p:nvPicPr>
            <p:cNvPr id="19" name="Прямоугольник 24"/>
            <p:cNvPicPr>
              <a:picLocks noChangeArrowheads="1"/>
            </p:cNvPicPr>
            <p:nvPr/>
          </p:nvPicPr>
          <p:blipFill>
            <a:blip r:embed="rId17"/>
            <a:srcRect/>
            <a:stretch>
              <a:fillRect/>
            </a:stretch>
          </p:blipFill>
          <p:spPr bwMode="auto">
            <a:xfrm>
              <a:off x="4706694" y="528149"/>
              <a:ext cx="908304" cy="2157984"/>
            </a:xfrm>
            <a:prstGeom prst="rect">
              <a:avLst/>
            </a:prstGeom>
            <a:noFill/>
            <a:ln w="9525">
              <a:noFill/>
              <a:miter lim="800000"/>
              <a:headEnd/>
              <a:tailEnd/>
            </a:ln>
          </p:spPr>
        </p:pic>
        <p:pic>
          <p:nvPicPr>
            <p:cNvPr id="20" name="Прямоугольник 25"/>
            <p:cNvPicPr>
              <a:picLocks noChangeArrowheads="1"/>
            </p:cNvPicPr>
            <p:nvPr/>
          </p:nvPicPr>
          <p:blipFill>
            <a:blip r:embed="rId18"/>
            <a:srcRect/>
            <a:stretch>
              <a:fillRect/>
            </a:stretch>
          </p:blipFill>
          <p:spPr bwMode="auto">
            <a:xfrm>
              <a:off x="4993206" y="778085"/>
              <a:ext cx="1786128" cy="2243328"/>
            </a:xfrm>
            <a:prstGeom prst="rect">
              <a:avLst/>
            </a:prstGeom>
            <a:noFill/>
            <a:ln w="9525">
              <a:noFill/>
              <a:miter lim="800000"/>
              <a:headEnd/>
              <a:tailEnd/>
            </a:ln>
          </p:spPr>
        </p:pic>
      </p:grpSp>
      <p:sp>
        <p:nvSpPr>
          <p:cNvPr id="21" name="Пирог 4"/>
          <p:cNvSpPr>
            <a:spLocks noChangeArrowheads="1"/>
          </p:cNvSpPr>
          <p:nvPr/>
        </p:nvSpPr>
        <p:spPr bwMode="auto">
          <a:xfrm rot="188346">
            <a:off x="1726826" y="439789"/>
            <a:ext cx="5786438" cy="5827712"/>
          </a:xfrm>
          <a:custGeom>
            <a:avLst/>
            <a:gdLst>
              <a:gd name="T0" fmla="*/ 5786438 w 5786438"/>
              <a:gd name="T1" fmla="*/ 2913856 h 5827712"/>
              <a:gd name="T2" fmla="*/ 2893219 w 5786438"/>
              <a:gd name="T3" fmla="*/ 5827712 h 5827712"/>
              <a:gd name="T4" fmla="*/ 0 w 5786438"/>
              <a:gd name="T5" fmla="*/ 2913856 h 5827712"/>
              <a:gd name="T6" fmla="*/ 2893219 w 5786438"/>
              <a:gd name="T7" fmla="*/ 0 h 5827712"/>
              <a:gd name="T8" fmla="*/ 0 60000 65536"/>
              <a:gd name="T9" fmla="*/ 5898240 60000 65536"/>
              <a:gd name="T10" fmla="*/ 11796480 60000 65536"/>
              <a:gd name="T11" fmla="*/ 17694720 60000 65536"/>
              <a:gd name="T12" fmla="*/ 847405 w 5786438"/>
              <a:gd name="T13" fmla="*/ 853448 h 5827712"/>
              <a:gd name="T14" fmla="*/ 4939033 w 5786438"/>
              <a:gd name="T15" fmla="*/ 4974264 h 5827712"/>
            </a:gdLst>
            <a:ahLst/>
            <a:cxnLst>
              <a:cxn ang="T8">
                <a:pos x="T0" y="T1"/>
              </a:cxn>
              <a:cxn ang="T9">
                <a:pos x="T2" y="T3"/>
              </a:cxn>
              <a:cxn ang="T10">
                <a:pos x="T4" y="T5"/>
              </a:cxn>
              <a:cxn ang="T11">
                <a:pos x="T6" y="T7"/>
              </a:cxn>
            </a:cxnLst>
            <a:rect l="T12" t="T13" r="T14" b="T15"/>
            <a:pathLst>
              <a:path w="5786438" h="5827712">
                <a:moveTo>
                  <a:pt x="5786438" y="2913856"/>
                </a:moveTo>
                <a:lnTo>
                  <a:pt x="5786438" y="2913856"/>
                </a:lnTo>
                <a:cubicBezTo>
                  <a:pt x="5786438" y="4523134"/>
                  <a:pt x="4491099" y="5827712"/>
                  <a:pt x="2893219" y="5827712"/>
                </a:cubicBezTo>
                <a:cubicBezTo>
                  <a:pt x="1295338" y="5827712"/>
                  <a:pt x="0" y="4523134"/>
                  <a:pt x="0" y="2913856"/>
                </a:cubicBezTo>
                <a:cubicBezTo>
                  <a:pt x="0" y="1304577"/>
                  <a:pt x="1295338" y="0"/>
                  <a:pt x="2893219" y="0"/>
                </a:cubicBezTo>
                <a:cubicBezTo>
                  <a:pt x="3584706" y="-1"/>
                  <a:pt x="4253326" y="249427"/>
                  <a:pt x="4777961" y="703098"/>
                </a:cubicBezTo>
                <a:lnTo>
                  <a:pt x="2893219" y="2913856"/>
                </a:lnTo>
                <a:close/>
              </a:path>
            </a:pathLst>
          </a:custGeom>
          <a:blipFill dpi="0" rotWithShape="1">
            <a:blip r:embed="rId3"/>
            <a:srcRect/>
            <a:stretch>
              <a:fillRect/>
            </a:stretch>
          </a:blipFill>
          <a:ln w="38100" algn="ctr">
            <a:solidFill>
              <a:schemeClr val="tx1"/>
            </a:solidFill>
            <a:miter lim="800000"/>
            <a:headEnd/>
            <a:tailEnd/>
          </a:ln>
        </p:spPr>
        <p:txBody>
          <a:bodyPr anchor="ctr"/>
          <a:lstStyle/>
          <a:p>
            <a:pPr algn="ctr">
              <a:defRPr/>
            </a:pPr>
            <a:endParaRPr lang="ru-RU">
              <a:latin typeface="+mn-lt"/>
              <a:cs typeface="+mn-cs"/>
            </a:endParaRPr>
          </a:p>
        </p:txBody>
      </p:sp>
      <p:pic>
        <p:nvPicPr>
          <p:cNvPr id="22" name="Picture 17" descr="j0432675">
            <a:hlinkClick r:id="rId19" action="ppaction://hlinksldjump"/>
          </p:cNvPr>
          <p:cNvPicPr>
            <a:picLocks noChangeAspect="1" noChangeArrowheads="1"/>
          </p:cNvPicPr>
          <p:nvPr/>
        </p:nvPicPr>
        <p:blipFill>
          <a:blip r:embed="rId20"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3"/>
                                        </p:tgtEl>
                                        <p:attrNameLst>
                                          <p:attrName>r</p:attrName>
                                        </p:attrNameLst>
                                      </p:cBhvr>
                                    </p:animRo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8" presetClass="emph" presetSubtype="0" fill="hold" nodeType="clickEffect">
                                  <p:stCondLst>
                                    <p:cond delay="0"/>
                                  </p:stCondLst>
                                  <p:childTnLst>
                                    <p:animRot by="21600000">
                                      <p:cBhvr>
                                        <p:cTn id="11" dur="15000" fill="hold"/>
                                        <p:tgtEl>
                                          <p:spTgt spid="21"/>
                                        </p:tgtEl>
                                        <p:attrNameLst>
                                          <p:attrName>r</p:attrName>
                                        </p:attrNameLst>
                                      </p:cBhvr>
                                    </p:animRot>
                                  </p:childTnLst>
                                </p:cTn>
                              </p:par>
                            </p:childTnLst>
                          </p:cTn>
                        </p:par>
                      </p:childTnLst>
                    </p:cTn>
                  </p:par>
                </p:childTnLst>
              </p:cTn>
              <p:nextCondLst>
                <p:cond evt="onClick" delay="0">
                  <p:tgtEl>
                    <p:spTgt spid="21"/>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Text Box 2"/>
          <p:cNvPicPr>
            <a:picLocks noChangeArrowheads="1"/>
          </p:cNvPicPr>
          <p:nvPr/>
        </p:nvPicPr>
        <p:blipFill>
          <a:blip r:embed="rId2"/>
          <a:srcRect/>
          <a:stretch>
            <a:fillRect/>
          </a:stretch>
        </p:blipFill>
        <p:spPr bwMode="auto">
          <a:xfrm>
            <a:off x="3157538" y="298450"/>
            <a:ext cx="1371600" cy="1189038"/>
          </a:xfrm>
          <a:prstGeom prst="rect">
            <a:avLst/>
          </a:prstGeom>
          <a:noFill/>
          <a:ln w="9525">
            <a:noFill/>
            <a:miter lim="800000"/>
            <a:headEnd/>
            <a:tailEnd/>
          </a:ln>
        </p:spPr>
      </p:pic>
      <p:pic>
        <p:nvPicPr>
          <p:cNvPr id="8195" name="Text Box 3"/>
          <p:cNvPicPr>
            <a:picLocks noChangeArrowheads="1"/>
          </p:cNvPicPr>
          <p:nvPr/>
        </p:nvPicPr>
        <p:blipFill>
          <a:blip r:embed="rId3"/>
          <a:srcRect/>
          <a:stretch>
            <a:fillRect/>
          </a:stretch>
        </p:blipFill>
        <p:spPr bwMode="auto">
          <a:xfrm>
            <a:off x="3500430" y="285728"/>
            <a:ext cx="1335088" cy="1189038"/>
          </a:xfrm>
          <a:prstGeom prst="rect">
            <a:avLst/>
          </a:prstGeom>
          <a:noFill/>
          <a:ln w="9525">
            <a:noFill/>
            <a:miter lim="800000"/>
            <a:headEnd/>
            <a:tailEnd/>
          </a:ln>
        </p:spPr>
      </p:pic>
      <p:pic>
        <p:nvPicPr>
          <p:cNvPr id="8196" name="Text Box 4"/>
          <p:cNvPicPr>
            <a:picLocks noChangeArrowheads="1"/>
          </p:cNvPicPr>
          <p:nvPr/>
        </p:nvPicPr>
        <p:blipFill>
          <a:blip r:embed="rId4"/>
          <a:srcRect/>
          <a:stretch>
            <a:fillRect/>
          </a:stretch>
        </p:blipFill>
        <p:spPr bwMode="auto">
          <a:xfrm>
            <a:off x="3876675" y="298450"/>
            <a:ext cx="1347788" cy="1189038"/>
          </a:xfrm>
          <a:prstGeom prst="rect">
            <a:avLst/>
          </a:prstGeom>
          <a:noFill/>
          <a:ln w="9525">
            <a:noFill/>
            <a:miter lim="800000"/>
            <a:headEnd/>
            <a:tailEnd/>
          </a:ln>
        </p:spPr>
      </p:pic>
      <p:pic>
        <p:nvPicPr>
          <p:cNvPr id="8197" name="Text Box 5"/>
          <p:cNvPicPr>
            <a:picLocks noChangeArrowheads="1"/>
          </p:cNvPicPr>
          <p:nvPr/>
        </p:nvPicPr>
        <p:blipFill>
          <a:blip r:embed="rId5"/>
          <a:srcRect/>
          <a:stretch>
            <a:fillRect/>
          </a:stretch>
        </p:blipFill>
        <p:spPr bwMode="auto">
          <a:xfrm>
            <a:off x="4214810" y="357166"/>
            <a:ext cx="1328737" cy="1189038"/>
          </a:xfrm>
          <a:prstGeom prst="rect">
            <a:avLst/>
          </a:prstGeom>
          <a:noFill/>
          <a:ln w="9525">
            <a:noFill/>
            <a:miter lim="800000"/>
            <a:headEnd/>
            <a:tailEnd/>
          </a:ln>
        </p:spPr>
      </p:pic>
      <p:pic>
        <p:nvPicPr>
          <p:cNvPr id="8198" name="Text Box 6"/>
          <p:cNvPicPr>
            <a:picLocks noChangeArrowheads="1"/>
          </p:cNvPicPr>
          <p:nvPr/>
        </p:nvPicPr>
        <p:blipFill>
          <a:blip r:embed="rId6"/>
          <a:srcRect/>
          <a:stretch>
            <a:fillRect/>
          </a:stretch>
        </p:blipFill>
        <p:spPr bwMode="auto">
          <a:xfrm>
            <a:off x="4643438" y="285728"/>
            <a:ext cx="1328737" cy="1189038"/>
          </a:xfrm>
          <a:prstGeom prst="rect">
            <a:avLst/>
          </a:prstGeom>
          <a:noFill/>
          <a:ln w="9525">
            <a:noFill/>
            <a:miter lim="800000"/>
            <a:headEnd/>
            <a:tailEnd/>
          </a:ln>
        </p:spPr>
      </p:pic>
      <p:sp>
        <p:nvSpPr>
          <p:cNvPr id="8199" name="Text Box 7"/>
          <p:cNvSpPr txBox="1">
            <a:spLocks noChangeArrowheads="1"/>
          </p:cNvSpPr>
          <p:nvPr/>
        </p:nvSpPr>
        <p:spPr bwMode="auto">
          <a:xfrm>
            <a:off x="1000100" y="1500174"/>
            <a:ext cx="579005"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В</a:t>
            </a:r>
          </a:p>
        </p:txBody>
      </p:sp>
      <p:sp>
        <p:nvSpPr>
          <p:cNvPr id="8200" name="Text Box 8"/>
          <p:cNvSpPr txBox="1">
            <a:spLocks noChangeArrowheads="1"/>
          </p:cNvSpPr>
          <p:nvPr/>
        </p:nvSpPr>
        <p:spPr bwMode="auto">
          <a:xfrm>
            <a:off x="1857356" y="1500174"/>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л</a:t>
            </a:r>
          </a:p>
        </p:txBody>
      </p:sp>
      <p:sp>
        <p:nvSpPr>
          <p:cNvPr id="8201" name="Text Box 9"/>
          <p:cNvSpPr txBox="1">
            <a:spLocks noChangeArrowheads="1"/>
          </p:cNvSpPr>
          <p:nvPr/>
        </p:nvSpPr>
        <p:spPr bwMode="auto">
          <a:xfrm>
            <a:off x="2285984" y="1500174"/>
            <a:ext cx="53893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е</a:t>
            </a:r>
          </a:p>
        </p:txBody>
      </p:sp>
      <p:sp>
        <p:nvSpPr>
          <p:cNvPr id="8202" name="Text Box 10"/>
          <p:cNvSpPr txBox="1">
            <a:spLocks noChangeArrowheads="1"/>
          </p:cNvSpPr>
          <p:nvPr/>
        </p:nvSpPr>
        <p:spPr bwMode="auto">
          <a:xfrm>
            <a:off x="2714612" y="1500174"/>
            <a:ext cx="481222"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с</a:t>
            </a:r>
          </a:p>
        </p:txBody>
      </p:sp>
      <p:sp>
        <p:nvSpPr>
          <p:cNvPr id="8203" name="Text Box 11"/>
          <p:cNvSpPr txBox="1">
            <a:spLocks noChangeArrowheads="1"/>
          </p:cNvSpPr>
          <p:nvPr/>
        </p:nvSpPr>
        <p:spPr bwMode="auto">
          <a:xfrm>
            <a:off x="3071802" y="1500174"/>
            <a:ext cx="519694"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у</a:t>
            </a:r>
          </a:p>
        </p:txBody>
      </p:sp>
      <p:pic>
        <p:nvPicPr>
          <p:cNvPr id="8204" name="Text Box 12"/>
          <p:cNvPicPr>
            <a:picLocks noChangeArrowheads="1"/>
          </p:cNvPicPr>
          <p:nvPr/>
        </p:nvPicPr>
        <p:blipFill>
          <a:blip r:embed="rId7"/>
          <a:srcRect/>
          <a:stretch>
            <a:fillRect/>
          </a:stretch>
        </p:blipFill>
        <p:spPr bwMode="auto">
          <a:xfrm>
            <a:off x="3455988" y="1298575"/>
            <a:ext cx="1360487" cy="1189038"/>
          </a:xfrm>
          <a:prstGeom prst="rect">
            <a:avLst/>
          </a:prstGeom>
          <a:noFill/>
          <a:ln w="9525">
            <a:noFill/>
            <a:miter lim="800000"/>
            <a:headEnd/>
            <a:tailEnd/>
          </a:ln>
        </p:spPr>
      </p:pic>
      <p:sp>
        <p:nvSpPr>
          <p:cNvPr id="8205" name="Text Box 13"/>
          <p:cNvSpPr txBox="1">
            <a:spLocks noChangeArrowheads="1"/>
          </p:cNvSpPr>
          <p:nvPr/>
        </p:nvSpPr>
        <p:spPr bwMode="auto">
          <a:xfrm>
            <a:off x="4286248" y="1500174"/>
            <a:ext cx="562975"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о</a:t>
            </a:r>
          </a:p>
        </p:txBody>
      </p:sp>
      <p:sp>
        <p:nvSpPr>
          <p:cNvPr id="8206" name="Text Box 14"/>
          <p:cNvSpPr txBox="1">
            <a:spLocks noChangeArrowheads="1"/>
          </p:cNvSpPr>
          <p:nvPr/>
        </p:nvSpPr>
        <p:spPr bwMode="auto">
          <a:xfrm>
            <a:off x="4714876" y="1500174"/>
            <a:ext cx="481222"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с</a:t>
            </a:r>
          </a:p>
        </p:txBody>
      </p:sp>
      <p:sp>
        <p:nvSpPr>
          <p:cNvPr id="8207" name="Text Box 15"/>
          <p:cNvSpPr txBox="1">
            <a:spLocks noChangeArrowheads="1"/>
          </p:cNvSpPr>
          <p:nvPr/>
        </p:nvSpPr>
        <p:spPr bwMode="auto">
          <a:xfrm>
            <a:off x="5072066" y="1500174"/>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л</a:t>
            </a:r>
          </a:p>
        </p:txBody>
      </p:sp>
      <p:sp>
        <p:nvSpPr>
          <p:cNvPr id="8208" name="Text Box 16"/>
          <p:cNvSpPr txBox="1">
            <a:spLocks noChangeArrowheads="1"/>
          </p:cNvSpPr>
          <p:nvPr/>
        </p:nvSpPr>
        <p:spPr bwMode="auto">
          <a:xfrm>
            <a:off x="5500694" y="1500174"/>
            <a:ext cx="532518"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а</a:t>
            </a:r>
          </a:p>
        </p:txBody>
      </p:sp>
      <p:sp>
        <p:nvSpPr>
          <p:cNvPr id="8209" name="Text Box 17"/>
          <p:cNvSpPr txBox="1">
            <a:spLocks noChangeArrowheads="1"/>
          </p:cNvSpPr>
          <p:nvPr/>
        </p:nvSpPr>
        <p:spPr bwMode="auto">
          <a:xfrm>
            <a:off x="6215074" y="1500174"/>
            <a:ext cx="481222"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с</a:t>
            </a:r>
          </a:p>
        </p:txBody>
      </p:sp>
      <p:sp>
        <p:nvSpPr>
          <p:cNvPr id="8210" name="Text Box 18"/>
          <p:cNvSpPr txBox="1">
            <a:spLocks noChangeArrowheads="1"/>
          </p:cNvSpPr>
          <p:nvPr/>
        </p:nvSpPr>
        <p:spPr bwMode="auto">
          <a:xfrm>
            <a:off x="6572264" y="1500174"/>
            <a:ext cx="562975"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о</a:t>
            </a:r>
          </a:p>
        </p:txBody>
      </p:sp>
      <p:sp>
        <p:nvSpPr>
          <p:cNvPr id="8211" name="Text Box 19"/>
          <p:cNvSpPr txBox="1">
            <a:spLocks noChangeArrowheads="1"/>
          </p:cNvSpPr>
          <p:nvPr/>
        </p:nvSpPr>
        <p:spPr bwMode="auto">
          <a:xfrm>
            <a:off x="7000892" y="1500174"/>
            <a:ext cx="481222"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с</a:t>
            </a:r>
          </a:p>
        </p:txBody>
      </p:sp>
      <p:sp>
        <p:nvSpPr>
          <p:cNvPr id="8212" name="Text Box 20"/>
          <p:cNvSpPr txBox="1">
            <a:spLocks noChangeArrowheads="1"/>
          </p:cNvSpPr>
          <p:nvPr/>
        </p:nvSpPr>
        <p:spPr bwMode="auto">
          <a:xfrm>
            <a:off x="7358082" y="1500174"/>
            <a:ext cx="569387"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err="1">
                <a:ln w="11430"/>
                <a:effectLst>
                  <a:outerShdw blurRad="76200" dist="50800" dir="5400000" algn="tl" rotWithShape="0">
                    <a:srgbClr val="000000">
                      <a:alpha val="65000"/>
                    </a:srgbClr>
                  </a:outerShdw>
                </a:effectLst>
                <a:latin typeface="+mn-lt"/>
                <a:cs typeface="+mn-cs"/>
              </a:rPr>
              <a:t>н</a:t>
            </a:r>
            <a:endParaRPr lang="ru-RU" sz="5400" b="1" spc="50" dirty="0">
              <a:ln w="11430"/>
              <a:effectLst>
                <a:outerShdw blurRad="76200" dist="50800" dir="5400000" algn="tl" rotWithShape="0">
                  <a:srgbClr val="000000">
                    <a:alpha val="65000"/>
                  </a:srgbClr>
                </a:outerShdw>
              </a:effectLst>
              <a:latin typeface="+mn-lt"/>
              <a:cs typeface="+mn-cs"/>
            </a:endParaRPr>
          </a:p>
        </p:txBody>
      </p:sp>
      <p:sp>
        <p:nvSpPr>
          <p:cNvPr id="8213" name="Text Box 21"/>
          <p:cNvSpPr txBox="1">
            <a:spLocks noChangeArrowheads="1"/>
          </p:cNvSpPr>
          <p:nvPr/>
        </p:nvSpPr>
        <p:spPr bwMode="auto">
          <a:xfrm>
            <a:off x="7786710" y="1500174"/>
            <a:ext cx="532518"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а</a:t>
            </a:r>
          </a:p>
        </p:txBody>
      </p:sp>
      <p:sp>
        <p:nvSpPr>
          <p:cNvPr id="8214" name="Text Box 22"/>
          <p:cNvSpPr txBox="1">
            <a:spLocks noChangeArrowheads="1"/>
          </p:cNvSpPr>
          <p:nvPr/>
        </p:nvSpPr>
        <p:spPr bwMode="auto">
          <a:xfrm>
            <a:off x="8286776" y="1785926"/>
            <a:ext cx="375424"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a:t>
            </a:r>
          </a:p>
        </p:txBody>
      </p:sp>
      <p:pic>
        <p:nvPicPr>
          <p:cNvPr id="8215" name="Text Box 23"/>
          <p:cNvPicPr>
            <a:picLocks noChangeArrowheads="1"/>
          </p:cNvPicPr>
          <p:nvPr/>
        </p:nvPicPr>
        <p:blipFill>
          <a:blip r:embed="rId8"/>
          <a:srcRect/>
          <a:stretch>
            <a:fillRect/>
          </a:stretch>
        </p:blipFill>
        <p:spPr bwMode="auto">
          <a:xfrm>
            <a:off x="96838" y="2152650"/>
            <a:ext cx="1330325" cy="1187450"/>
          </a:xfrm>
          <a:prstGeom prst="rect">
            <a:avLst/>
          </a:prstGeom>
          <a:noFill/>
          <a:ln w="9525">
            <a:noFill/>
            <a:miter lim="800000"/>
            <a:headEnd/>
            <a:tailEnd/>
          </a:ln>
        </p:spPr>
      </p:pic>
      <p:sp>
        <p:nvSpPr>
          <p:cNvPr id="8216" name="Text Box 24"/>
          <p:cNvSpPr txBox="1">
            <a:spLocks noChangeArrowheads="1"/>
          </p:cNvSpPr>
          <p:nvPr/>
        </p:nvSpPr>
        <p:spPr bwMode="auto">
          <a:xfrm>
            <a:off x="928662" y="2357430"/>
            <a:ext cx="532518"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а</a:t>
            </a:r>
          </a:p>
        </p:txBody>
      </p:sp>
      <p:sp>
        <p:nvSpPr>
          <p:cNvPr id="8217" name="Text Box 25"/>
          <p:cNvSpPr txBox="1">
            <a:spLocks noChangeArrowheads="1"/>
          </p:cNvSpPr>
          <p:nvPr/>
        </p:nvSpPr>
        <p:spPr bwMode="auto">
          <a:xfrm>
            <a:off x="1285852" y="2357430"/>
            <a:ext cx="684803"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м</a:t>
            </a:r>
          </a:p>
        </p:txBody>
      </p:sp>
      <p:sp>
        <p:nvSpPr>
          <p:cNvPr id="8218" name="Text Box 26"/>
          <p:cNvSpPr txBox="1">
            <a:spLocks noChangeArrowheads="1"/>
          </p:cNvSpPr>
          <p:nvPr/>
        </p:nvSpPr>
        <p:spPr bwMode="auto">
          <a:xfrm>
            <a:off x="2357422" y="2357430"/>
            <a:ext cx="559769"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б</a:t>
            </a:r>
          </a:p>
        </p:txBody>
      </p:sp>
      <p:sp>
        <p:nvSpPr>
          <p:cNvPr id="8219" name="Text Box 27"/>
          <p:cNvSpPr txBox="1">
            <a:spLocks noChangeArrowheads="1"/>
          </p:cNvSpPr>
          <p:nvPr/>
        </p:nvSpPr>
        <p:spPr bwMode="auto">
          <a:xfrm>
            <a:off x="2786050" y="2357430"/>
            <a:ext cx="684803"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err="1">
                <a:ln w="11430"/>
                <a:effectLst>
                  <a:outerShdw blurRad="76200" dist="50800" dir="5400000" algn="tl" rotWithShape="0">
                    <a:srgbClr val="000000">
                      <a:alpha val="65000"/>
                    </a:srgbClr>
                  </a:outerShdw>
                </a:effectLst>
                <a:latin typeface="+mn-lt"/>
                <a:cs typeface="+mn-cs"/>
              </a:rPr>
              <a:t>ы</a:t>
            </a:r>
            <a:endParaRPr lang="ru-RU" sz="5400" b="1" spc="50" dirty="0">
              <a:ln w="11430"/>
              <a:effectLst>
                <a:outerShdw blurRad="76200" dist="50800" dir="5400000" algn="tl" rotWithShape="0">
                  <a:srgbClr val="000000">
                    <a:alpha val="65000"/>
                  </a:srgbClr>
                </a:outerShdw>
              </a:effectLst>
              <a:latin typeface="+mn-lt"/>
              <a:cs typeface="+mn-cs"/>
            </a:endParaRPr>
          </a:p>
        </p:txBody>
      </p:sp>
      <p:sp>
        <p:nvSpPr>
          <p:cNvPr id="8220" name="Text Box 28"/>
          <p:cNvSpPr txBox="1">
            <a:spLocks noChangeArrowheads="1"/>
          </p:cNvSpPr>
          <p:nvPr/>
        </p:nvSpPr>
        <p:spPr bwMode="auto">
          <a:xfrm>
            <a:off x="3357554" y="2357430"/>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л</a:t>
            </a:r>
          </a:p>
        </p:txBody>
      </p:sp>
      <p:pic>
        <p:nvPicPr>
          <p:cNvPr id="8221" name="Text Box 29"/>
          <p:cNvPicPr>
            <a:picLocks noChangeArrowheads="1"/>
          </p:cNvPicPr>
          <p:nvPr/>
        </p:nvPicPr>
        <p:blipFill>
          <a:blip r:embed="rId9"/>
          <a:srcRect/>
          <a:stretch>
            <a:fillRect/>
          </a:stretch>
        </p:blipFill>
        <p:spPr bwMode="auto">
          <a:xfrm>
            <a:off x="3382963" y="2152650"/>
            <a:ext cx="1360487" cy="1187450"/>
          </a:xfrm>
          <a:prstGeom prst="rect">
            <a:avLst/>
          </a:prstGeom>
          <a:noFill/>
          <a:ln w="9525">
            <a:noFill/>
            <a:miter lim="800000"/>
            <a:headEnd/>
            <a:tailEnd/>
          </a:ln>
        </p:spPr>
      </p:pic>
      <p:sp>
        <p:nvSpPr>
          <p:cNvPr id="8222" name="Text Box 30"/>
          <p:cNvSpPr txBox="1">
            <a:spLocks noChangeArrowheads="1"/>
          </p:cNvSpPr>
          <p:nvPr/>
        </p:nvSpPr>
        <p:spPr bwMode="auto">
          <a:xfrm>
            <a:off x="4714876" y="2357430"/>
            <a:ext cx="593432"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err="1">
                <a:ln w="11430"/>
                <a:effectLst>
                  <a:outerShdw blurRad="76200" dist="50800" dir="5400000" algn="tl" rotWithShape="0">
                    <a:srgbClr val="000000">
                      <a:alpha val="65000"/>
                    </a:srgbClr>
                  </a:outerShdw>
                </a:effectLst>
                <a:latin typeface="+mn-lt"/>
                <a:cs typeface="+mn-cs"/>
              </a:rPr>
              <a:t>д</a:t>
            </a:r>
            <a:endParaRPr lang="ru-RU" sz="5400" b="1" spc="50" dirty="0">
              <a:ln w="11430"/>
              <a:effectLst>
                <a:outerShdw blurRad="76200" dist="50800" dir="5400000" algn="tl" rotWithShape="0">
                  <a:srgbClr val="000000">
                    <a:alpha val="65000"/>
                  </a:srgbClr>
                </a:outerShdw>
              </a:effectLst>
              <a:latin typeface="+mn-lt"/>
              <a:cs typeface="+mn-cs"/>
            </a:endParaRPr>
          </a:p>
        </p:txBody>
      </p:sp>
      <p:sp>
        <p:nvSpPr>
          <p:cNvPr id="8223" name="Text Box 31"/>
          <p:cNvSpPr txBox="1">
            <a:spLocks noChangeArrowheads="1"/>
          </p:cNvSpPr>
          <p:nvPr/>
        </p:nvSpPr>
        <p:spPr bwMode="auto">
          <a:xfrm>
            <a:off x="5214942" y="2357430"/>
            <a:ext cx="519694"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у</a:t>
            </a:r>
          </a:p>
        </p:txBody>
      </p:sp>
      <p:sp>
        <p:nvSpPr>
          <p:cNvPr id="8224" name="Text Box 32"/>
          <p:cNvSpPr txBox="1">
            <a:spLocks noChangeArrowheads="1"/>
          </p:cNvSpPr>
          <p:nvPr/>
        </p:nvSpPr>
        <p:spPr bwMode="auto">
          <a:xfrm>
            <a:off x="5572132" y="2357430"/>
            <a:ext cx="561372"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err="1">
                <a:ln w="11430"/>
                <a:effectLst>
                  <a:outerShdw blurRad="76200" dist="50800" dir="5400000" algn="tl" rotWithShape="0">
                    <a:srgbClr val="000000">
                      <a:alpha val="65000"/>
                    </a:srgbClr>
                  </a:outerShdw>
                </a:effectLst>
                <a:latin typeface="+mn-lt"/>
                <a:cs typeface="+mn-cs"/>
              </a:rPr>
              <a:t>п</a:t>
            </a:r>
            <a:endParaRPr lang="ru-RU" sz="5400" b="1" spc="50" dirty="0">
              <a:ln w="11430"/>
              <a:effectLst>
                <a:outerShdw blurRad="76200" dist="50800" dir="5400000" algn="tl" rotWithShape="0">
                  <a:srgbClr val="000000">
                    <a:alpha val="65000"/>
                  </a:srgbClr>
                </a:outerShdw>
              </a:effectLst>
              <a:latin typeface="+mn-lt"/>
              <a:cs typeface="+mn-cs"/>
            </a:endParaRPr>
          </a:p>
        </p:txBody>
      </p:sp>
      <p:sp>
        <p:nvSpPr>
          <p:cNvPr id="8225" name="Text Box 33"/>
          <p:cNvSpPr txBox="1">
            <a:spLocks noChangeArrowheads="1"/>
          </p:cNvSpPr>
          <p:nvPr/>
        </p:nvSpPr>
        <p:spPr bwMode="auto">
          <a:xfrm>
            <a:off x="6000760" y="2357430"/>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л</a:t>
            </a:r>
          </a:p>
        </p:txBody>
      </p:sp>
      <p:sp>
        <p:nvSpPr>
          <p:cNvPr id="8226" name="Text Box 34"/>
          <p:cNvSpPr txBox="1">
            <a:spLocks noChangeArrowheads="1"/>
          </p:cNvSpPr>
          <p:nvPr/>
        </p:nvSpPr>
        <p:spPr bwMode="auto">
          <a:xfrm>
            <a:off x="6429388" y="2357430"/>
            <a:ext cx="562975"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о</a:t>
            </a:r>
          </a:p>
        </p:txBody>
      </p:sp>
      <p:sp>
        <p:nvSpPr>
          <p:cNvPr id="8227" name="Text Box 35"/>
          <p:cNvSpPr txBox="1">
            <a:spLocks noChangeArrowheads="1"/>
          </p:cNvSpPr>
          <p:nvPr/>
        </p:nvSpPr>
        <p:spPr bwMode="auto">
          <a:xfrm>
            <a:off x="6929454" y="2357430"/>
            <a:ext cx="375424"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a:t>
            </a:r>
          </a:p>
        </p:txBody>
      </p:sp>
      <p:sp>
        <p:nvSpPr>
          <p:cNvPr id="8228" name="Text Box 36"/>
          <p:cNvSpPr txBox="1">
            <a:spLocks noChangeArrowheads="1"/>
          </p:cNvSpPr>
          <p:nvPr/>
        </p:nvSpPr>
        <p:spPr bwMode="auto">
          <a:xfrm>
            <a:off x="7643834" y="2357430"/>
            <a:ext cx="579005"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В</a:t>
            </a:r>
          </a:p>
        </p:txBody>
      </p:sp>
      <p:sp>
        <p:nvSpPr>
          <p:cNvPr id="8230" name="Text Box 38"/>
          <p:cNvSpPr txBox="1">
            <a:spLocks noChangeArrowheads="1"/>
          </p:cNvSpPr>
          <p:nvPr/>
        </p:nvSpPr>
        <p:spPr bwMode="auto">
          <a:xfrm>
            <a:off x="488931" y="3357562"/>
            <a:ext cx="593432"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a:ln w="11430"/>
                <a:effectLst>
                  <a:outerShdw blurRad="76200" dist="50800" dir="5400000" algn="tl" rotWithShape="0">
                    <a:srgbClr val="000000">
                      <a:alpha val="65000"/>
                    </a:srgbClr>
                  </a:outerShdw>
                </a:effectLst>
                <a:latin typeface="+mn-lt"/>
                <a:cs typeface="+mn-cs"/>
              </a:rPr>
              <a:t>д</a:t>
            </a:r>
          </a:p>
        </p:txBody>
      </p:sp>
      <p:sp>
        <p:nvSpPr>
          <p:cNvPr id="8231" name="Text Box 39"/>
          <p:cNvSpPr txBox="1">
            <a:spLocks noChangeArrowheads="1"/>
          </p:cNvSpPr>
          <p:nvPr/>
        </p:nvSpPr>
        <p:spPr bwMode="auto">
          <a:xfrm>
            <a:off x="1000100" y="3357562"/>
            <a:ext cx="519694"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у</a:t>
            </a:r>
          </a:p>
        </p:txBody>
      </p:sp>
      <p:sp>
        <p:nvSpPr>
          <p:cNvPr id="8232" name="Text Box 40"/>
          <p:cNvSpPr txBox="1">
            <a:spLocks noChangeArrowheads="1"/>
          </p:cNvSpPr>
          <p:nvPr/>
        </p:nvSpPr>
        <p:spPr bwMode="auto">
          <a:xfrm>
            <a:off x="1357290" y="3357562"/>
            <a:ext cx="561372"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err="1">
                <a:ln w="11430"/>
                <a:effectLst>
                  <a:outerShdw blurRad="76200" dist="50800" dir="5400000" algn="tl" rotWithShape="0">
                    <a:srgbClr val="000000">
                      <a:alpha val="65000"/>
                    </a:srgbClr>
                  </a:outerShdw>
                </a:effectLst>
                <a:latin typeface="+mn-lt"/>
                <a:cs typeface="+mn-cs"/>
              </a:rPr>
              <a:t>п</a:t>
            </a:r>
            <a:endParaRPr lang="ru-RU" sz="5400" b="1" spc="50" dirty="0">
              <a:ln w="11430"/>
              <a:effectLst>
                <a:outerShdw blurRad="76200" dist="50800" dir="5400000" algn="tl" rotWithShape="0">
                  <a:srgbClr val="000000">
                    <a:alpha val="65000"/>
                  </a:srgbClr>
                </a:outerShdw>
              </a:effectLst>
              <a:latin typeface="+mn-lt"/>
              <a:cs typeface="+mn-cs"/>
            </a:endParaRPr>
          </a:p>
        </p:txBody>
      </p:sp>
      <p:sp>
        <p:nvSpPr>
          <p:cNvPr id="8233" name="Text Box 41"/>
          <p:cNvSpPr txBox="1">
            <a:spLocks noChangeArrowheads="1"/>
          </p:cNvSpPr>
          <p:nvPr/>
        </p:nvSpPr>
        <p:spPr bwMode="auto">
          <a:xfrm>
            <a:off x="1857356" y="3357562"/>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л</a:t>
            </a:r>
          </a:p>
        </p:txBody>
      </p:sp>
      <p:sp>
        <p:nvSpPr>
          <p:cNvPr id="8234" name="Text Box 42"/>
          <p:cNvSpPr txBox="1">
            <a:spLocks noChangeArrowheads="1"/>
          </p:cNvSpPr>
          <p:nvPr/>
        </p:nvSpPr>
        <p:spPr bwMode="auto">
          <a:xfrm>
            <a:off x="2285984" y="3357562"/>
            <a:ext cx="53893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е</a:t>
            </a:r>
          </a:p>
        </p:txBody>
      </p:sp>
      <p:pic>
        <p:nvPicPr>
          <p:cNvPr id="8235" name="Text Box 43"/>
          <p:cNvPicPr>
            <a:picLocks noChangeArrowheads="1"/>
          </p:cNvPicPr>
          <p:nvPr/>
        </p:nvPicPr>
        <p:blipFill>
          <a:blip r:embed="rId10"/>
          <a:srcRect/>
          <a:stretch>
            <a:fillRect/>
          </a:stretch>
        </p:blipFill>
        <p:spPr bwMode="auto">
          <a:xfrm>
            <a:off x="2882900" y="3151188"/>
            <a:ext cx="1493838" cy="1189037"/>
          </a:xfrm>
          <a:prstGeom prst="rect">
            <a:avLst/>
          </a:prstGeom>
          <a:noFill/>
          <a:ln w="9525">
            <a:noFill/>
            <a:miter lim="800000"/>
            <a:headEnd/>
            <a:tailEnd/>
          </a:ln>
        </p:spPr>
      </p:pic>
      <p:sp>
        <p:nvSpPr>
          <p:cNvPr id="8236" name="Text Box 44"/>
          <p:cNvSpPr txBox="1">
            <a:spLocks noChangeArrowheads="1"/>
          </p:cNvSpPr>
          <p:nvPr/>
        </p:nvSpPr>
        <p:spPr bwMode="auto">
          <a:xfrm>
            <a:off x="3857620" y="3357562"/>
            <a:ext cx="575799"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и</a:t>
            </a:r>
          </a:p>
        </p:txBody>
      </p:sp>
      <p:sp>
        <p:nvSpPr>
          <p:cNvPr id="8237" name="Text Box 45"/>
          <p:cNvSpPr txBox="1">
            <a:spLocks noChangeArrowheads="1"/>
          </p:cNvSpPr>
          <p:nvPr/>
        </p:nvSpPr>
        <p:spPr bwMode="auto">
          <a:xfrm>
            <a:off x="4357686" y="3357562"/>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a:ln w="11430"/>
                <a:effectLst>
                  <a:outerShdw blurRad="76200" dist="50800" dir="5400000" algn="tl" rotWithShape="0">
                    <a:srgbClr val="000000">
                      <a:alpha val="65000"/>
                    </a:srgbClr>
                  </a:outerShdw>
                </a:effectLst>
                <a:latin typeface="+mn-lt"/>
                <a:cs typeface="+mn-cs"/>
              </a:rPr>
              <a:t>л</a:t>
            </a:r>
          </a:p>
        </p:txBody>
      </p:sp>
      <p:sp>
        <p:nvSpPr>
          <p:cNvPr id="8238" name="Text Box 46"/>
          <p:cNvSpPr txBox="1">
            <a:spLocks noChangeArrowheads="1"/>
          </p:cNvSpPr>
          <p:nvPr/>
        </p:nvSpPr>
        <p:spPr bwMode="auto">
          <a:xfrm>
            <a:off x="4786314" y="3357562"/>
            <a:ext cx="532518"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а</a:t>
            </a:r>
          </a:p>
        </p:txBody>
      </p:sp>
      <p:sp>
        <p:nvSpPr>
          <p:cNvPr id="8239" name="Text Box 47"/>
          <p:cNvSpPr txBox="1">
            <a:spLocks noChangeArrowheads="1"/>
          </p:cNvSpPr>
          <p:nvPr/>
        </p:nvSpPr>
        <p:spPr bwMode="auto">
          <a:xfrm>
            <a:off x="5643570" y="3357562"/>
            <a:ext cx="559769"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б</a:t>
            </a:r>
          </a:p>
        </p:txBody>
      </p:sp>
      <p:sp>
        <p:nvSpPr>
          <p:cNvPr id="8240" name="Text Box 48"/>
          <p:cNvSpPr txBox="1">
            <a:spLocks noChangeArrowheads="1"/>
          </p:cNvSpPr>
          <p:nvPr/>
        </p:nvSpPr>
        <p:spPr bwMode="auto">
          <a:xfrm>
            <a:off x="6072198" y="3357562"/>
            <a:ext cx="53893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е</a:t>
            </a:r>
          </a:p>
        </p:txBody>
      </p:sp>
      <p:sp>
        <p:nvSpPr>
          <p:cNvPr id="8241" name="Text Box 49"/>
          <p:cNvSpPr txBox="1">
            <a:spLocks noChangeArrowheads="1"/>
          </p:cNvSpPr>
          <p:nvPr/>
        </p:nvSpPr>
        <p:spPr bwMode="auto">
          <a:xfrm>
            <a:off x="6500826" y="3357562"/>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л</a:t>
            </a:r>
          </a:p>
        </p:txBody>
      </p:sp>
      <p:sp>
        <p:nvSpPr>
          <p:cNvPr id="8242" name="Text Box 50"/>
          <p:cNvSpPr txBox="1">
            <a:spLocks noChangeArrowheads="1"/>
          </p:cNvSpPr>
          <p:nvPr/>
        </p:nvSpPr>
        <p:spPr bwMode="auto">
          <a:xfrm>
            <a:off x="6858016" y="3357562"/>
            <a:ext cx="534121"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к</a:t>
            </a:r>
          </a:p>
        </p:txBody>
      </p:sp>
      <p:sp>
        <p:nvSpPr>
          <p:cNvPr id="8243" name="Text Box 51"/>
          <p:cNvSpPr txBox="1">
            <a:spLocks noChangeArrowheads="1"/>
          </p:cNvSpPr>
          <p:nvPr/>
        </p:nvSpPr>
        <p:spPr bwMode="auto">
          <a:xfrm>
            <a:off x="7215206" y="3357562"/>
            <a:ext cx="532518"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а</a:t>
            </a:r>
          </a:p>
        </p:txBody>
      </p:sp>
      <p:sp>
        <p:nvSpPr>
          <p:cNvPr id="8244" name="Text Box 52"/>
          <p:cNvSpPr txBox="1">
            <a:spLocks noChangeArrowheads="1"/>
          </p:cNvSpPr>
          <p:nvPr/>
        </p:nvSpPr>
        <p:spPr bwMode="auto">
          <a:xfrm>
            <a:off x="7643834" y="3357562"/>
            <a:ext cx="375424"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a:t>
            </a:r>
          </a:p>
        </p:txBody>
      </p:sp>
      <p:pic>
        <p:nvPicPr>
          <p:cNvPr id="8245" name="Text Box 53"/>
          <p:cNvPicPr>
            <a:picLocks noChangeArrowheads="1"/>
          </p:cNvPicPr>
          <p:nvPr/>
        </p:nvPicPr>
        <p:blipFill>
          <a:blip r:embed="rId11"/>
          <a:srcRect/>
          <a:stretch>
            <a:fillRect/>
          </a:stretch>
        </p:blipFill>
        <p:spPr bwMode="auto">
          <a:xfrm>
            <a:off x="96838" y="4224338"/>
            <a:ext cx="1366837" cy="1189037"/>
          </a:xfrm>
          <a:prstGeom prst="rect">
            <a:avLst/>
          </a:prstGeom>
          <a:noFill/>
          <a:ln w="9525">
            <a:noFill/>
            <a:miter lim="800000"/>
            <a:headEnd/>
            <a:tailEnd/>
          </a:ln>
        </p:spPr>
      </p:pic>
      <p:sp>
        <p:nvSpPr>
          <p:cNvPr id="8246" name="Text Box 54"/>
          <p:cNvSpPr txBox="1">
            <a:spLocks noChangeArrowheads="1"/>
          </p:cNvSpPr>
          <p:nvPr/>
        </p:nvSpPr>
        <p:spPr bwMode="auto">
          <a:xfrm>
            <a:off x="1285852" y="4429132"/>
            <a:ext cx="559769"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б</a:t>
            </a:r>
          </a:p>
        </p:txBody>
      </p:sp>
      <p:sp>
        <p:nvSpPr>
          <p:cNvPr id="8247" name="Text Box 55"/>
          <p:cNvSpPr txBox="1">
            <a:spLocks noChangeArrowheads="1"/>
          </p:cNvSpPr>
          <p:nvPr/>
        </p:nvSpPr>
        <p:spPr bwMode="auto">
          <a:xfrm>
            <a:off x="1643042" y="4429132"/>
            <a:ext cx="53893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е</a:t>
            </a:r>
          </a:p>
        </p:txBody>
      </p:sp>
      <p:sp>
        <p:nvSpPr>
          <p:cNvPr id="8248" name="Text Box 56"/>
          <p:cNvSpPr txBox="1">
            <a:spLocks noChangeArrowheads="1"/>
          </p:cNvSpPr>
          <p:nvPr/>
        </p:nvSpPr>
        <p:spPr bwMode="auto">
          <a:xfrm>
            <a:off x="2000232" y="4429132"/>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л</a:t>
            </a:r>
          </a:p>
        </p:txBody>
      </p:sp>
      <p:sp>
        <p:nvSpPr>
          <p:cNvPr id="8249" name="Text Box 57"/>
          <p:cNvSpPr txBox="1">
            <a:spLocks noChangeArrowheads="1"/>
          </p:cNvSpPr>
          <p:nvPr/>
        </p:nvSpPr>
        <p:spPr bwMode="auto">
          <a:xfrm>
            <a:off x="2428860" y="4429132"/>
            <a:ext cx="534121"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к</a:t>
            </a:r>
          </a:p>
        </p:txBody>
      </p:sp>
      <p:sp>
        <p:nvSpPr>
          <p:cNvPr id="8250" name="Text Box 58"/>
          <p:cNvSpPr txBox="1">
            <a:spLocks noChangeArrowheads="1"/>
          </p:cNvSpPr>
          <p:nvPr/>
        </p:nvSpPr>
        <p:spPr bwMode="auto">
          <a:xfrm>
            <a:off x="2786050" y="4429132"/>
            <a:ext cx="575799"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и</a:t>
            </a:r>
          </a:p>
        </p:txBody>
      </p:sp>
      <p:sp>
        <p:nvSpPr>
          <p:cNvPr id="8251" name="Text Box 59"/>
          <p:cNvSpPr txBox="1">
            <a:spLocks noChangeArrowheads="1"/>
          </p:cNvSpPr>
          <p:nvPr/>
        </p:nvSpPr>
        <p:spPr bwMode="auto">
          <a:xfrm>
            <a:off x="3786182" y="4429132"/>
            <a:ext cx="559769"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б</a:t>
            </a:r>
          </a:p>
        </p:txBody>
      </p:sp>
      <p:sp>
        <p:nvSpPr>
          <p:cNvPr id="8252" name="Text Box 60"/>
          <p:cNvSpPr txBox="1">
            <a:spLocks noChangeArrowheads="1"/>
          </p:cNvSpPr>
          <p:nvPr/>
        </p:nvSpPr>
        <p:spPr bwMode="auto">
          <a:xfrm>
            <a:off x="4143372" y="4429132"/>
            <a:ext cx="684803"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err="1">
                <a:ln w="11430"/>
                <a:effectLst>
                  <a:outerShdw blurRad="76200" dist="50800" dir="5400000" algn="tl" rotWithShape="0">
                    <a:srgbClr val="000000">
                      <a:alpha val="65000"/>
                    </a:srgbClr>
                  </a:outerShdw>
                </a:effectLst>
                <a:latin typeface="+mn-lt"/>
                <a:cs typeface="+mn-cs"/>
              </a:rPr>
              <a:t>ы</a:t>
            </a:r>
            <a:endParaRPr lang="ru-RU" sz="5400" b="1" spc="50" dirty="0">
              <a:ln w="11430"/>
              <a:effectLst>
                <a:outerShdw blurRad="76200" dist="50800" dir="5400000" algn="tl" rotWithShape="0">
                  <a:srgbClr val="000000">
                    <a:alpha val="65000"/>
                  </a:srgbClr>
                </a:outerShdw>
              </a:effectLst>
              <a:latin typeface="+mn-lt"/>
              <a:cs typeface="+mn-cs"/>
            </a:endParaRPr>
          </a:p>
        </p:txBody>
      </p:sp>
      <p:sp>
        <p:nvSpPr>
          <p:cNvPr id="8253" name="Text Box 61"/>
          <p:cNvSpPr txBox="1">
            <a:spLocks noChangeArrowheads="1"/>
          </p:cNvSpPr>
          <p:nvPr/>
        </p:nvSpPr>
        <p:spPr bwMode="auto">
          <a:xfrm>
            <a:off x="4714876" y="4429132"/>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л</a:t>
            </a:r>
          </a:p>
        </p:txBody>
      </p:sp>
      <p:sp>
        <p:nvSpPr>
          <p:cNvPr id="8254" name="Text Box 62"/>
          <p:cNvSpPr txBox="1">
            <a:spLocks noChangeArrowheads="1"/>
          </p:cNvSpPr>
          <p:nvPr/>
        </p:nvSpPr>
        <p:spPr bwMode="auto">
          <a:xfrm>
            <a:off x="5143504" y="4429132"/>
            <a:ext cx="575799"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и</a:t>
            </a:r>
          </a:p>
        </p:txBody>
      </p:sp>
      <p:sp>
        <p:nvSpPr>
          <p:cNvPr id="8255" name="Text Box 63"/>
          <p:cNvSpPr txBox="1">
            <a:spLocks noChangeArrowheads="1"/>
          </p:cNvSpPr>
          <p:nvPr/>
        </p:nvSpPr>
        <p:spPr bwMode="auto">
          <a:xfrm>
            <a:off x="6143636" y="4357694"/>
            <a:ext cx="593432"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err="1">
                <a:ln w="11430"/>
                <a:effectLst>
                  <a:outerShdw blurRad="76200" dist="50800" dir="5400000" algn="tl" rotWithShape="0">
                    <a:srgbClr val="000000">
                      <a:alpha val="65000"/>
                    </a:srgbClr>
                  </a:outerShdw>
                </a:effectLst>
                <a:latin typeface="+mn-lt"/>
                <a:cs typeface="+mn-cs"/>
              </a:rPr>
              <a:t>д</a:t>
            </a:r>
            <a:endParaRPr lang="ru-RU" sz="5400" b="1" spc="50" dirty="0">
              <a:ln w="11430"/>
              <a:effectLst>
                <a:outerShdw blurRad="76200" dist="50800" dir="5400000" algn="tl" rotWithShape="0">
                  <a:srgbClr val="000000">
                    <a:alpha val="65000"/>
                  </a:srgbClr>
                </a:outerShdw>
              </a:effectLst>
              <a:latin typeface="+mn-lt"/>
              <a:cs typeface="+mn-cs"/>
            </a:endParaRPr>
          </a:p>
        </p:txBody>
      </p:sp>
      <p:sp>
        <p:nvSpPr>
          <p:cNvPr id="8256" name="Text Box 64"/>
          <p:cNvSpPr txBox="1">
            <a:spLocks noChangeArrowheads="1"/>
          </p:cNvSpPr>
          <p:nvPr/>
        </p:nvSpPr>
        <p:spPr bwMode="auto">
          <a:xfrm>
            <a:off x="6572264" y="4357694"/>
            <a:ext cx="53893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е</a:t>
            </a:r>
          </a:p>
        </p:txBody>
      </p:sp>
      <p:pic>
        <p:nvPicPr>
          <p:cNvPr id="8257" name="Text Box 65"/>
          <p:cNvPicPr>
            <a:picLocks noChangeArrowheads="1"/>
          </p:cNvPicPr>
          <p:nvPr/>
        </p:nvPicPr>
        <p:blipFill>
          <a:blip r:embed="rId12"/>
          <a:srcRect/>
          <a:stretch>
            <a:fillRect/>
          </a:stretch>
        </p:blipFill>
        <p:spPr bwMode="auto">
          <a:xfrm>
            <a:off x="6596063" y="4151313"/>
            <a:ext cx="1255712" cy="1189037"/>
          </a:xfrm>
          <a:prstGeom prst="rect">
            <a:avLst/>
          </a:prstGeom>
          <a:noFill/>
          <a:ln w="9525">
            <a:noFill/>
            <a:miter lim="800000"/>
            <a:headEnd/>
            <a:tailEnd/>
          </a:ln>
        </p:spPr>
      </p:pic>
      <p:pic>
        <p:nvPicPr>
          <p:cNvPr id="8258" name="Text Box 66"/>
          <p:cNvPicPr>
            <a:picLocks noChangeArrowheads="1"/>
          </p:cNvPicPr>
          <p:nvPr/>
        </p:nvPicPr>
        <p:blipFill>
          <a:blip r:embed="rId13"/>
          <a:srcRect/>
          <a:stretch>
            <a:fillRect/>
          </a:stretch>
        </p:blipFill>
        <p:spPr bwMode="auto">
          <a:xfrm>
            <a:off x="6881813" y="4151313"/>
            <a:ext cx="1328737" cy="1189037"/>
          </a:xfrm>
          <a:prstGeom prst="rect">
            <a:avLst/>
          </a:prstGeom>
          <a:noFill/>
          <a:ln w="9525">
            <a:noFill/>
            <a:miter lim="800000"/>
            <a:headEnd/>
            <a:tailEnd/>
          </a:ln>
        </p:spPr>
      </p:pic>
      <p:sp>
        <p:nvSpPr>
          <p:cNvPr id="8259" name="Text Box 67"/>
          <p:cNvSpPr txBox="1">
            <a:spLocks noChangeArrowheads="1"/>
          </p:cNvSpPr>
          <p:nvPr/>
        </p:nvSpPr>
        <p:spPr bwMode="auto">
          <a:xfrm>
            <a:off x="7643834" y="4357694"/>
            <a:ext cx="575799"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и</a:t>
            </a:r>
          </a:p>
        </p:txBody>
      </p:sp>
      <p:sp>
        <p:nvSpPr>
          <p:cNvPr id="8260" name="Text Box 68"/>
          <p:cNvSpPr txBox="1">
            <a:spLocks noChangeArrowheads="1"/>
          </p:cNvSpPr>
          <p:nvPr/>
        </p:nvSpPr>
        <p:spPr bwMode="auto">
          <a:xfrm>
            <a:off x="8143900" y="4357694"/>
            <a:ext cx="375424"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a:t>
            </a:r>
          </a:p>
        </p:txBody>
      </p:sp>
      <p:pic>
        <p:nvPicPr>
          <p:cNvPr id="8261" name="Text Box 69"/>
          <p:cNvPicPr>
            <a:picLocks noChangeArrowheads="1"/>
          </p:cNvPicPr>
          <p:nvPr/>
        </p:nvPicPr>
        <p:blipFill>
          <a:blip r:embed="rId14"/>
          <a:srcRect/>
          <a:stretch>
            <a:fillRect/>
          </a:stretch>
        </p:blipFill>
        <p:spPr bwMode="auto">
          <a:xfrm>
            <a:off x="96838" y="5151438"/>
            <a:ext cx="1450975" cy="1189037"/>
          </a:xfrm>
          <a:prstGeom prst="rect">
            <a:avLst/>
          </a:prstGeom>
          <a:noFill/>
          <a:ln w="9525">
            <a:noFill/>
            <a:miter lim="800000"/>
            <a:headEnd/>
            <a:tailEnd/>
          </a:ln>
        </p:spPr>
      </p:pic>
      <p:sp>
        <p:nvSpPr>
          <p:cNvPr id="8262" name="Text Box 70"/>
          <p:cNvSpPr txBox="1">
            <a:spLocks noChangeArrowheads="1"/>
          </p:cNvSpPr>
          <p:nvPr/>
        </p:nvSpPr>
        <p:spPr bwMode="auto">
          <a:xfrm>
            <a:off x="1000100" y="5357826"/>
            <a:ext cx="569387"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err="1">
                <a:ln w="11430"/>
                <a:effectLst>
                  <a:outerShdw blurRad="76200" dist="50800" dir="5400000" algn="tl" rotWithShape="0">
                    <a:srgbClr val="000000">
                      <a:alpha val="65000"/>
                    </a:srgbClr>
                  </a:outerShdw>
                </a:effectLst>
                <a:latin typeface="+mn-lt"/>
                <a:cs typeface="+mn-cs"/>
              </a:rPr>
              <a:t>н</a:t>
            </a:r>
            <a:endParaRPr lang="ru-RU" sz="5400" b="1" spc="50" dirty="0">
              <a:ln w="11430"/>
              <a:effectLst>
                <a:outerShdw blurRad="76200" dist="50800" dir="5400000" algn="tl" rotWithShape="0">
                  <a:srgbClr val="000000">
                    <a:alpha val="65000"/>
                  </a:srgbClr>
                </a:outerShdw>
              </a:effectLst>
              <a:latin typeface="+mn-lt"/>
              <a:cs typeface="+mn-cs"/>
            </a:endParaRPr>
          </a:p>
        </p:txBody>
      </p:sp>
      <p:sp>
        <p:nvSpPr>
          <p:cNvPr id="8263" name="Text Box 71"/>
          <p:cNvSpPr txBox="1">
            <a:spLocks noChangeArrowheads="1"/>
          </p:cNvSpPr>
          <p:nvPr/>
        </p:nvSpPr>
        <p:spPr bwMode="auto">
          <a:xfrm>
            <a:off x="1428728" y="5357826"/>
            <a:ext cx="575799"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и</a:t>
            </a:r>
          </a:p>
        </p:txBody>
      </p:sp>
      <p:sp>
        <p:nvSpPr>
          <p:cNvPr id="8264" name="Text Box 72"/>
          <p:cNvSpPr txBox="1">
            <a:spLocks noChangeArrowheads="1"/>
          </p:cNvSpPr>
          <p:nvPr/>
        </p:nvSpPr>
        <p:spPr bwMode="auto">
          <a:xfrm>
            <a:off x="2214546" y="5357826"/>
            <a:ext cx="684803"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м</a:t>
            </a:r>
          </a:p>
        </p:txBody>
      </p:sp>
      <p:sp>
        <p:nvSpPr>
          <p:cNvPr id="8265" name="Text Box 73"/>
          <p:cNvSpPr txBox="1">
            <a:spLocks noChangeArrowheads="1"/>
          </p:cNvSpPr>
          <p:nvPr/>
        </p:nvSpPr>
        <p:spPr bwMode="auto">
          <a:xfrm>
            <a:off x="2786050" y="5357826"/>
            <a:ext cx="532518"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а</a:t>
            </a:r>
          </a:p>
        </p:txBody>
      </p:sp>
      <p:sp>
        <p:nvSpPr>
          <p:cNvPr id="8266" name="Text Box 74"/>
          <p:cNvSpPr txBox="1">
            <a:spLocks noChangeArrowheads="1"/>
          </p:cNvSpPr>
          <p:nvPr/>
        </p:nvSpPr>
        <p:spPr bwMode="auto">
          <a:xfrm>
            <a:off x="3214678" y="5357826"/>
            <a:ext cx="554960"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a:ln w="11430"/>
                <a:effectLst>
                  <a:outerShdw blurRad="76200" dist="50800" dir="5400000" algn="tl" rotWithShape="0">
                    <a:srgbClr val="000000">
                      <a:alpha val="65000"/>
                    </a:srgbClr>
                  </a:outerShdw>
                </a:effectLst>
                <a:latin typeface="+mn-lt"/>
                <a:cs typeface="+mn-cs"/>
              </a:rPr>
              <a:t>л</a:t>
            </a:r>
          </a:p>
        </p:txBody>
      </p:sp>
      <p:sp>
        <p:nvSpPr>
          <p:cNvPr id="8267" name="Text Box 75"/>
          <p:cNvSpPr txBox="1">
            <a:spLocks noChangeArrowheads="1"/>
          </p:cNvSpPr>
          <p:nvPr/>
        </p:nvSpPr>
        <p:spPr bwMode="auto">
          <a:xfrm>
            <a:off x="3643306" y="5357826"/>
            <a:ext cx="684803" cy="923330"/>
          </a:xfrm>
          <a:prstGeom prst="rect">
            <a:avLst/>
          </a:prstGeom>
          <a:noFill/>
          <a:ln w="9525">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5400" b="1" spc="50" dirty="0" err="1">
                <a:ln w="11430"/>
                <a:effectLst>
                  <a:outerShdw blurRad="76200" dist="50800" dir="5400000" algn="tl" rotWithShape="0">
                    <a:srgbClr val="000000">
                      <a:alpha val="65000"/>
                    </a:srgbClr>
                  </a:outerShdw>
                </a:effectLst>
                <a:latin typeface="+mn-lt"/>
                <a:cs typeface="+mn-cs"/>
              </a:rPr>
              <a:t>ы</a:t>
            </a:r>
            <a:endParaRPr lang="ru-RU" sz="5400" b="1" spc="50" dirty="0">
              <a:ln w="11430"/>
              <a:effectLst>
                <a:outerShdw blurRad="76200" dist="50800" dir="5400000" algn="tl" rotWithShape="0">
                  <a:srgbClr val="000000">
                    <a:alpha val="65000"/>
                  </a:srgbClr>
                </a:outerShdw>
              </a:effectLst>
              <a:latin typeface="+mn-lt"/>
              <a:cs typeface="+mn-cs"/>
            </a:endParaRPr>
          </a:p>
        </p:txBody>
      </p:sp>
      <p:pic>
        <p:nvPicPr>
          <p:cNvPr id="8268" name="Text Box 76"/>
          <p:cNvPicPr>
            <a:picLocks noChangeArrowheads="1"/>
          </p:cNvPicPr>
          <p:nvPr/>
        </p:nvPicPr>
        <p:blipFill>
          <a:blip r:embed="rId15"/>
          <a:srcRect/>
          <a:stretch>
            <a:fillRect/>
          </a:stretch>
        </p:blipFill>
        <p:spPr bwMode="auto">
          <a:xfrm>
            <a:off x="3810000" y="5151438"/>
            <a:ext cx="1212850" cy="1189037"/>
          </a:xfrm>
          <a:prstGeom prst="rect">
            <a:avLst/>
          </a:prstGeom>
          <a:noFill/>
          <a:ln w="9525">
            <a:noFill/>
            <a:miter lim="800000"/>
            <a:headEnd/>
            <a:tailEnd/>
          </a:ln>
        </p:spPr>
      </p:pic>
      <p:pic>
        <p:nvPicPr>
          <p:cNvPr id="79" name="Picture 17" descr="j0432675">
            <a:hlinkClick r:id="rId16" action="ppaction://hlinksldjump"/>
          </p:cNvPr>
          <p:cNvPicPr>
            <a:picLocks noChangeAspect="1" noChangeArrowheads="1"/>
          </p:cNvPicPr>
          <p:nvPr/>
        </p:nvPicPr>
        <p:blipFill>
          <a:blip r:embed="rId17"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
        <p:nvSpPr>
          <p:cNvPr id="11341" name="Rectangle 13">
            <a:hlinkClick r:id="rId18" action="ppaction://hlinksldjump"/>
          </p:cNvPr>
          <p:cNvSpPr>
            <a:spLocks noChangeArrowheads="1"/>
          </p:cNvSpPr>
          <p:nvPr/>
        </p:nvSpPr>
        <p:spPr bwMode="auto">
          <a:xfrm>
            <a:off x="6516688" y="5300663"/>
            <a:ext cx="2627312" cy="1557337"/>
          </a:xfrm>
          <a:prstGeom prst="rect">
            <a:avLst/>
          </a:prstGeom>
          <a:noFill/>
          <a:ln w="9525">
            <a:noFill/>
            <a:miter lim="800000"/>
            <a:headEnd/>
            <a:tailEnd/>
          </a:ln>
        </p:spPr>
        <p:txBody>
          <a:bodyPr wrap="none" anchor="ctr"/>
          <a:lstStyle/>
          <a:p>
            <a:endParaRPr lang="ru-RU" alt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childTnLst>
                                    <p:animRot by="21600000">
                                      <p:cBhvr>
                                        <p:cTn id="6" dur="3000" fill="hold"/>
                                        <p:tgtEl>
                                          <p:spTgt spid="819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195"/>
                                        </p:tgtEl>
                                        <p:attrNameLst>
                                          <p:attrName>r</p:attrName>
                                        </p:attrNameLst>
                                      </p:cBhvr>
                                    </p:animRot>
                                  </p:childTnLst>
                                </p:cTn>
                              </p:par>
                              <p:par>
                                <p:cTn id="9" presetID="8" presetClass="emph" presetSubtype="0" repeatCount="indefinite" fill="hold" nodeType="withEffect">
                                  <p:stCondLst>
                                    <p:cond delay="0"/>
                                  </p:stCondLst>
                                  <p:childTnLst>
                                    <p:animRot by="10800000">
                                      <p:cBhvr>
                                        <p:cTn id="10" dur="3000" fill="hold"/>
                                        <p:tgtEl>
                                          <p:spTgt spid="8196"/>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197"/>
                                        </p:tgtEl>
                                        <p:attrNameLst>
                                          <p:attrName>r</p:attrName>
                                        </p:attrNameLst>
                                      </p:cBhvr>
                                    </p:animRot>
                                  </p:childTnLst>
                                </p:cTn>
                              </p:par>
                              <p:par>
                                <p:cTn id="13" presetID="8" presetClass="emph" presetSubtype="0" repeatCount="indefinite" fill="hold" nodeType="withEffect">
                                  <p:stCondLst>
                                    <p:cond delay="0"/>
                                  </p:stCondLst>
                                  <p:childTnLst>
                                    <p:animRot by="43200000">
                                      <p:cBhvr>
                                        <p:cTn id="14" dur="3000" fill="hold"/>
                                        <p:tgtEl>
                                          <p:spTgt spid="8198"/>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8199"/>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8200"/>
                                        </p:tgtEl>
                                        <p:attrNameLst>
                                          <p:attrName>r</p:attrName>
                                        </p:attrNameLst>
                                      </p:cBhvr>
                                    </p:animRot>
                                  </p:childTnLst>
                                </p:cTn>
                              </p:par>
                              <p:par>
                                <p:cTn id="19" presetID="8" presetClass="emph" presetSubtype="0" repeatCount="indefinite" fill="hold" nodeType="withEffect">
                                  <p:stCondLst>
                                    <p:cond delay="0"/>
                                  </p:stCondLst>
                                  <p:childTnLst>
                                    <p:animRot by="10800000">
                                      <p:cBhvr>
                                        <p:cTn id="20" dur="3000" fill="hold"/>
                                        <p:tgtEl>
                                          <p:spTgt spid="8201"/>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3000" fill="hold"/>
                                        <p:tgtEl>
                                          <p:spTgt spid="8202"/>
                                        </p:tgtEl>
                                        <p:attrNameLst>
                                          <p:attrName>r</p:attrName>
                                        </p:attrNameLst>
                                      </p:cBhvr>
                                    </p:animRot>
                                  </p:childTnLst>
                                </p:cTn>
                              </p:par>
                              <p:par>
                                <p:cTn id="23" presetID="8" presetClass="emph" presetSubtype="0" repeatCount="indefinite" fill="hold" nodeType="withEffect">
                                  <p:stCondLst>
                                    <p:cond delay="0"/>
                                  </p:stCondLst>
                                  <p:childTnLst>
                                    <p:animRot by="43200000">
                                      <p:cBhvr>
                                        <p:cTn id="24" dur="3000" fill="hold"/>
                                        <p:tgtEl>
                                          <p:spTgt spid="8203"/>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3000" fill="hold"/>
                                        <p:tgtEl>
                                          <p:spTgt spid="8204"/>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3000" fill="hold"/>
                                        <p:tgtEl>
                                          <p:spTgt spid="8205"/>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3000" fill="hold"/>
                                        <p:tgtEl>
                                          <p:spTgt spid="8206"/>
                                        </p:tgtEl>
                                        <p:attrNameLst>
                                          <p:attrName>r</p:attrName>
                                        </p:attrNameLst>
                                      </p:cBhvr>
                                    </p:animRot>
                                  </p:childTnLst>
                                </p:cTn>
                              </p:par>
                              <p:par>
                                <p:cTn id="31" presetID="8" presetClass="emph" presetSubtype="0" repeatCount="indefinite" fill="hold" nodeType="withEffect">
                                  <p:stCondLst>
                                    <p:cond delay="0"/>
                                  </p:stCondLst>
                                  <p:childTnLst>
                                    <p:animRot by="43200000">
                                      <p:cBhvr>
                                        <p:cTn id="32" dur="3000" fill="hold"/>
                                        <p:tgtEl>
                                          <p:spTgt spid="8207"/>
                                        </p:tgtEl>
                                        <p:attrNameLst>
                                          <p:attrName>r</p:attrName>
                                        </p:attrNameLst>
                                      </p:cBhvr>
                                    </p:animRot>
                                  </p:childTnLst>
                                </p:cTn>
                              </p:par>
                              <p:par>
                                <p:cTn id="33" presetID="8" presetClass="emph" presetSubtype="0" repeatCount="indefinite" fill="hold" nodeType="withEffect">
                                  <p:stCondLst>
                                    <p:cond delay="0"/>
                                  </p:stCondLst>
                                  <p:childTnLst>
                                    <p:animRot by="10800000">
                                      <p:cBhvr>
                                        <p:cTn id="34" dur="3000" fill="hold"/>
                                        <p:tgtEl>
                                          <p:spTgt spid="8208"/>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3000" fill="hold"/>
                                        <p:tgtEl>
                                          <p:spTgt spid="8209"/>
                                        </p:tgtEl>
                                        <p:attrNameLst>
                                          <p:attrName>r</p:attrName>
                                        </p:attrNameLst>
                                      </p:cBhvr>
                                    </p:animRot>
                                  </p:childTnLst>
                                </p:cTn>
                              </p:par>
                              <p:par>
                                <p:cTn id="37" presetID="8" presetClass="emph" presetSubtype="0" repeatCount="indefinite" fill="hold" nodeType="withEffect">
                                  <p:stCondLst>
                                    <p:cond delay="0"/>
                                  </p:stCondLst>
                                  <p:childTnLst>
                                    <p:animRot by="10800000">
                                      <p:cBhvr>
                                        <p:cTn id="38" dur="3000" fill="hold"/>
                                        <p:tgtEl>
                                          <p:spTgt spid="8210"/>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3000" fill="hold"/>
                                        <p:tgtEl>
                                          <p:spTgt spid="8211"/>
                                        </p:tgtEl>
                                        <p:attrNameLst>
                                          <p:attrName>r</p:attrName>
                                        </p:attrNameLst>
                                      </p:cBhvr>
                                    </p:animRot>
                                  </p:childTnLst>
                                </p:cTn>
                              </p:par>
                              <p:par>
                                <p:cTn id="41" presetID="8" presetClass="emph" presetSubtype="0" repeatCount="indefinite" fill="hold" nodeType="withEffect">
                                  <p:stCondLst>
                                    <p:cond delay="0"/>
                                  </p:stCondLst>
                                  <p:childTnLst>
                                    <p:animRot by="43200000">
                                      <p:cBhvr>
                                        <p:cTn id="42" dur="3000" fill="hold"/>
                                        <p:tgtEl>
                                          <p:spTgt spid="8212"/>
                                        </p:tgtEl>
                                        <p:attrNameLst>
                                          <p:attrName>r</p:attrName>
                                        </p:attrNameLst>
                                      </p:cBhvr>
                                    </p:animRot>
                                  </p:childTnLst>
                                </p:cTn>
                              </p:par>
                              <p:par>
                                <p:cTn id="43" presetID="8" presetClass="emph" presetSubtype="0" repeatCount="indefinite" fill="hold" nodeType="withEffect">
                                  <p:stCondLst>
                                    <p:cond delay="0"/>
                                  </p:stCondLst>
                                  <p:childTnLst>
                                    <p:animRot by="10800000">
                                      <p:cBhvr>
                                        <p:cTn id="44" dur="3000" fill="hold"/>
                                        <p:tgtEl>
                                          <p:spTgt spid="8213"/>
                                        </p:tgtEl>
                                        <p:attrNameLst>
                                          <p:attrName>r</p:attrName>
                                        </p:attrNameLst>
                                      </p:cBhvr>
                                    </p:animRot>
                                  </p:childTnLst>
                                </p:cTn>
                              </p:par>
                              <p:par>
                                <p:cTn id="45" presetID="8" presetClass="emph" presetSubtype="0" repeatCount="indefinite" fill="hold" nodeType="withEffect">
                                  <p:stCondLst>
                                    <p:cond delay="0"/>
                                  </p:stCondLst>
                                  <p:childTnLst>
                                    <p:animRot by="43200000">
                                      <p:cBhvr>
                                        <p:cTn id="46" dur="3000" fill="hold"/>
                                        <p:tgtEl>
                                          <p:spTgt spid="8214"/>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3000" fill="hold"/>
                                        <p:tgtEl>
                                          <p:spTgt spid="8215"/>
                                        </p:tgtEl>
                                        <p:attrNameLst>
                                          <p:attrName>r</p:attrName>
                                        </p:attrNameLst>
                                      </p:cBhvr>
                                    </p:animRot>
                                  </p:childTnLst>
                                </p:cTn>
                              </p:par>
                              <p:par>
                                <p:cTn id="49" presetID="8" presetClass="emph" presetSubtype="0" repeatCount="indefinite" fill="hold" nodeType="withEffect">
                                  <p:stCondLst>
                                    <p:cond delay="0"/>
                                  </p:stCondLst>
                                  <p:childTnLst>
                                    <p:animRot by="10800000">
                                      <p:cBhvr>
                                        <p:cTn id="50" dur="3000" fill="hold"/>
                                        <p:tgtEl>
                                          <p:spTgt spid="8216"/>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3000" fill="hold"/>
                                        <p:tgtEl>
                                          <p:spTgt spid="8217"/>
                                        </p:tgtEl>
                                        <p:attrNameLst>
                                          <p:attrName>r</p:attrName>
                                        </p:attrNameLst>
                                      </p:cBhvr>
                                    </p:animRot>
                                  </p:childTnLst>
                                </p:cTn>
                              </p:par>
                              <p:par>
                                <p:cTn id="53" presetID="8" presetClass="emph" presetSubtype="0" repeatCount="indefinite" fill="hold" nodeType="withEffect">
                                  <p:stCondLst>
                                    <p:cond delay="0"/>
                                  </p:stCondLst>
                                  <p:childTnLst>
                                    <p:animRot by="-21600000">
                                      <p:cBhvr>
                                        <p:cTn id="54" dur="3000" fill="hold"/>
                                        <p:tgtEl>
                                          <p:spTgt spid="8218"/>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3000" fill="hold"/>
                                        <p:tgtEl>
                                          <p:spTgt spid="8219"/>
                                        </p:tgtEl>
                                        <p:attrNameLst>
                                          <p:attrName>r</p:attrName>
                                        </p:attrNameLst>
                                      </p:cBhvr>
                                    </p:animRot>
                                  </p:childTnLst>
                                </p:cTn>
                              </p:par>
                              <p:par>
                                <p:cTn id="57" presetID="8" presetClass="emph" presetSubtype="0" repeatCount="indefinite" fill="hold" nodeType="withEffect">
                                  <p:stCondLst>
                                    <p:cond delay="0"/>
                                  </p:stCondLst>
                                  <p:childTnLst>
                                    <p:animRot by="-21600000">
                                      <p:cBhvr>
                                        <p:cTn id="58" dur="3000" fill="hold"/>
                                        <p:tgtEl>
                                          <p:spTgt spid="8220"/>
                                        </p:tgtEl>
                                        <p:attrNameLst>
                                          <p:attrName>r</p:attrName>
                                        </p:attrNameLst>
                                      </p:cBhvr>
                                    </p:animRot>
                                  </p:childTnLst>
                                </p:cTn>
                              </p:par>
                              <p:par>
                                <p:cTn id="59" presetID="8" presetClass="emph" presetSubtype="0" repeatCount="indefinite" fill="hold" nodeType="withEffect">
                                  <p:stCondLst>
                                    <p:cond delay="0"/>
                                  </p:stCondLst>
                                  <p:childTnLst>
                                    <p:animRot by="43200000">
                                      <p:cBhvr>
                                        <p:cTn id="60" dur="3000" fill="hold"/>
                                        <p:tgtEl>
                                          <p:spTgt spid="8221"/>
                                        </p:tgtEl>
                                        <p:attrNameLst>
                                          <p:attrName>r</p:attrName>
                                        </p:attrNameLst>
                                      </p:cBhvr>
                                    </p:animRot>
                                  </p:childTnLst>
                                </p:cTn>
                              </p:par>
                              <p:par>
                                <p:cTn id="61" presetID="8" presetClass="emph" presetSubtype="0" repeatCount="indefinite" fill="hold" nodeType="withEffect">
                                  <p:stCondLst>
                                    <p:cond delay="0"/>
                                  </p:stCondLst>
                                  <p:childTnLst>
                                    <p:animRot by="-21600000">
                                      <p:cBhvr>
                                        <p:cTn id="62" dur="3000" fill="hold"/>
                                        <p:tgtEl>
                                          <p:spTgt spid="8222"/>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3000" fill="hold"/>
                                        <p:tgtEl>
                                          <p:spTgt spid="8223"/>
                                        </p:tgtEl>
                                        <p:attrNameLst>
                                          <p:attrName>r</p:attrName>
                                        </p:attrNameLst>
                                      </p:cBhvr>
                                    </p:animRot>
                                  </p:childTnLst>
                                </p:cTn>
                              </p:par>
                              <p:par>
                                <p:cTn id="65" presetID="8" presetClass="emph" presetSubtype="0" repeatCount="indefinite" fill="hold" nodeType="withEffect">
                                  <p:stCondLst>
                                    <p:cond delay="0"/>
                                  </p:stCondLst>
                                  <p:childTnLst>
                                    <p:animRot by="-21600000">
                                      <p:cBhvr>
                                        <p:cTn id="66" dur="3000" fill="hold"/>
                                        <p:tgtEl>
                                          <p:spTgt spid="8224"/>
                                        </p:tgtEl>
                                        <p:attrNameLst>
                                          <p:attrName>r</p:attrName>
                                        </p:attrNameLst>
                                      </p:cBhvr>
                                    </p:animRot>
                                  </p:childTnLst>
                                </p:cTn>
                              </p:par>
                              <p:par>
                                <p:cTn id="67" presetID="8" presetClass="emph" presetSubtype="0" repeatCount="indefinite" fill="hold" nodeType="withEffect">
                                  <p:stCondLst>
                                    <p:cond delay="0"/>
                                  </p:stCondLst>
                                  <p:childTnLst>
                                    <p:animRot by="-21600000">
                                      <p:cBhvr>
                                        <p:cTn id="68" dur="3000" fill="hold"/>
                                        <p:tgtEl>
                                          <p:spTgt spid="8225"/>
                                        </p:tgtEl>
                                        <p:attrNameLst>
                                          <p:attrName>r</p:attrName>
                                        </p:attrNameLst>
                                      </p:cBhvr>
                                    </p:animRot>
                                  </p:childTnLst>
                                </p:cTn>
                              </p:par>
                              <p:par>
                                <p:cTn id="69" presetID="8" presetClass="emph" presetSubtype="0" repeatCount="indefinite" fill="hold" nodeType="withEffect">
                                  <p:stCondLst>
                                    <p:cond delay="0"/>
                                  </p:stCondLst>
                                  <p:childTnLst>
                                    <p:animRot by="-21600000">
                                      <p:cBhvr>
                                        <p:cTn id="70" dur="3000" fill="hold"/>
                                        <p:tgtEl>
                                          <p:spTgt spid="8226"/>
                                        </p:tgtEl>
                                        <p:attrNameLst>
                                          <p:attrName>r</p:attrName>
                                        </p:attrNameLst>
                                      </p:cBhvr>
                                    </p:animRot>
                                  </p:childTnLst>
                                </p:cTn>
                              </p:par>
                              <p:par>
                                <p:cTn id="71" presetID="8" presetClass="emph" presetSubtype="0" repeatCount="indefinite" fill="hold" nodeType="withEffect">
                                  <p:stCondLst>
                                    <p:cond delay="0"/>
                                  </p:stCondLst>
                                  <p:childTnLst>
                                    <p:animRot by="43200000">
                                      <p:cBhvr>
                                        <p:cTn id="72" dur="3000" fill="hold"/>
                                        <p:tgtEl>
                                          <p:spTgt spid="8227"/>
                                        </p:tgtEl>
                                        <p:attrNameLst>
                                          <p:attrName>r</p:attrName>
                                        </p:attrNameLst>
                                      </p:cBhvr>
                                    </p:animRot>
                                  </p:childTnLst>
                                </p:cTn>
                              </p:par>
                              <p:par>
                                <p:cTn id="73" presetID="8" presetClass="emph" presetSubtype="0" repeatCount="indefinite" fill="hold" nodeType="withEffect">
                                  <p:stCondLst>
                                    <p:cond delay="0"/>
                                  </p:stCondLst>
                                  <p:childTnLst>
                                    <p:animRot by="21600000">
                                      <p:cBhvr>
                                        <p:cTn id="74" dur="3000" fill="hold"/>
                                        <p:tgtEl>
                                          <p:spTgt spid="8228"/>
                                        </p:tgtEl>
                                        <p:attrNameLst>
                                          <p:attrName>r</p:attrName>
                                        </p:attrNameLst>
                                      </p:cBhvr>
                                    </p:animRot>
                                  </p:childTnLst>
                                </p:cTn>
                              </p:par>
                              <p:par>
                                <p:cTn id="75" presetID="8" presetClass="emph" presetSubtype="0" repeatCount="indefinite" fill="hold" nodeType="withEffect">
                                  <p:stCondLst>
                                    <p:cond delay="0"/>
                                  </p:stCondLst>
                                  <p:childTnLst>
                                    <p:animRot by="-21600000">
                                      <p:cBhvr>
                                        <p:cTn id="76" dur="3000" fill="hold"/>
                                        <p:tgtEl>
                                          <p:spTgt spid="8230"/>
                                        </p:tgtEl>
                                        <p:attrNameLst>
                                          <p:attrName>r</p:attrName>
                                        </p:attrNameLst>
                                      </p:cBhvr>
                                    </p:animRot>
                                  </p:childTnLst>
                                </p:cTn>
                              </p:par>
                              <p:par>
                                <p:cTn id="77" presetID="8" presetClass="emph" presetSubtype="0" repeatCount="indefinite" fill="hold" nodeType="withEffect">
                                  <p:stCondLst>
                                    <p:cond delay="0"/>
                                  </p:stCondLst>
                                  <p:childTnLst>
                                    <p:animRot by="-21600000">
                                      <p:cBhvr>
                                        <p:cTn id="78" dur="3000" fill="hold"/>
                                        <p:tgtEl>
                                          <p:spTgt spid="8231"/>
                                        </p:tgtEl>
                                        <p:attrNameLst>
                                          <p:attrName>r</p:attrName>
                                        </p:attrNameLst>
                                      </p:cBhvr>
                                    </p:animRot>
                                  </p:childTnLst>
                                </p:cTn>
                              </p:par>
                              <p:par>
                                <p:cTn id="79" presetID="8" presetClass="emph" presetSubtype="0" repeatCount="indefinite" fill="hold" nodeType="withEffect">
                                  <p:stCondLst>
                                    <p:cond delay="0"/>
                                  </p:stCondLst>
                                  <p:childTnLst>
                                    <p:animRot by="-21600000">
                                      <p:cBhvr>
                                        <p:cTn id="80" dur="3000" fill="hold"/>
                                        <p:tgtEl>
                                          <p:spTgt spid="8232"/>
                                        </p:tgtEl>
                                        <p:attrNameLst>
                                          <p:attrName>r</p:attrName>
                                        </p:attrNameLst>
                                      </p:cBhvr>
                                    </p:animRot>
                                  </p:childTnLst>
                                </p:cTn>
                              </p:par>
                              <p:par>
                                <p:cTn id="81" presetID="8" presetClass="emph" presetSubtype="0" repeatCount="indefinite" fill="hold" nodeType="withEffect">
                                  <p:stCondLst>
                                    <p:cond delay="0"/>
                                  </p:stCondLst>
                                  <p:childTnLst>
                                    <p:animRot by="-21600000">
                                      <p:cBhvr>
                                        <p:cTn id="82" dur="3000" fill="hold"/>
                                        <p:tgtEl>
                                          <p:spTgt spid="8233"/>
                                        </p:tgtEl>
                                        <p:attrNameLst>
                                          <p:attrName>r</p:attrName>
                                        </p:attrNameLst>
                                      </p:cBhvr>
                                    </p:animRot>
                                  </p:childTnLst>
                                </p:cTn>
                              </p:par>
                              <p:par>
                                <p:cTn id="83" presetID="8" presetClass="emph" presetSubtype="0" repeatCount="indefinite" fill="hold" nodeType="withEffect">
                                  <p:stCondLst>
                                    <p:cond delay="0"/>
                                  </p:stCondLst>
                                  <p:childTnLst>
                                    <p:animRot by="-21600000">
                                      <p:cBhvr>
                                        <p:cTn id="84" dur="3000" fill="hold"/>
                                        <p:tgtEl>
                                          <p:spTgt spid="8234"/>
                                        </p:tgtEl>
                                        <p:attrNameLst>
                                          <p:attrName>r</p:attrName>
                                        </p:attrNameLst>
                                      </p:cBhvr>
                                    </p:animRot>
                                  </p:childTnLst>
                                </p:cTn>
                              </p:par>
                              <p:par>
                                <p:cTn id="85" presetID="8" presetClass="emph" presetSubtype="0" repeatCount="indefinite" fill="hold" nodeType="withEffect">
                                  <p:stCondLst>
                                    <p:cond delay="0"/>
                                  </p:stCondLst>
                                  <p:childTnLst>
                                    <p:animRot by="-21600000">
                                      <p:cBhvr>
                                        <p:cTn id="86" dur="3000" fill="hold"/>
                                        <p:tgtEl>
                                          <p:spTgt spid="8235"/>
                                        </p:tgtEl>
                                        <p:attrNameLst>
                                          <p:attrName>r</p:attrName>
                                        </p:attrNameLst>
                                      </p:cBhvr>
                                    </p:animRot>
                                  </p:childTnLst>
                                </p:cTn>
                              </p:par>
                              <p:par>
                                <p:cTn id="87" presetID="8" presetClass="emph" presetSubtype="0" repeatCount="indefinite" fill="hold" nodeType="withEffect">
                                  <p:stCondLst>
                                    <p:cond delay="0"/>
                                  </p:stCondLst>
                                  <p:childTnLst>
                                    <p:animRot by="10800000">
                                      <p:cBhvr>
                                        <p:cTn id="88" dur="3000" fill="hold"/>
                                        <p:tgtEl>
                                          <p:spTgt spid="8236"/>
                                        </p:tgtEl>
                                        <p:attrNameLst>
                                          <p:attrName>r</p:attrName>
                                        </p:attrNameLst>
                                      </p:cBhvr>
                                    </p:animRot>
                                  </p:childTnLst>
                                </p:cTn>
                              </p:par>
                              <p:par>
                                <p:cTn id="89" presetID="8" presetClass="emph" presetSubtype="0" repeatCount="indefinite" fill="hold" nodeType="withEffect">
                                  <p:stCondLst>
                                    <p:cond delay="0"/>
                                  </p:stCondLst>
                                  <p:childTnLst>
                                    <p:animRot by="-21600000">
                                      <p:cBhvr>
                                        <p:cTn id="90" dur="3000" fill="hold"/>
                                        <p:tgtEl>
                                          <p:spTgt spid="8237"/>
                                        </p:tgtEl>
                                        <p:attrNameLst>
                                          <p:attrName>r</p:attrName>
                                        </p:attrNameLst>
                                      </p:cBhvr>
                                    </p:animRot>
                                  </p:childTnLst>
                                </p:cTn>
                              </p:par>
                              <p:par>
                                <p:cTn id="91" presetID="8" presetClass="emph" presetSubtype="0" repeatCount="indefinite" fill="hold" nodeType="withEffect">
                                  <p:stCondLst>
                                    <p:cond delay="0"/>
                                  </p:stCondLst>
                                  <p:childTnLst>
                                    <p:animRot by="43200000">
                                      <p:cBhvr>
                                        <p:cTn id="92" dur="3000" fill="hold"/>
                                        <p:tgtEl>
                                          <p:spTgt spid="8238"/>
                                        </p:tgtEl>
                                        <p:attrNameLst>
                                          <p:attrName>r</p:attrName>
                                        </p:attrNameLst>
                                      </p:cBhvr>
                                    </p:animRot>
                                  </p:childTnLst>
                                </p:cTn>
                              </p:par>
                              <p:par>
                                <p:cTn id="93" presetID="8" presetClass="emph" presetSubtype="0" repeatCount="indefinite" fill="hold" nodeType="withEffect">
                                  <p:stCondLst>
                                    <p:cond delay="0"/>
                                  </p:stCondLst>
                                  <p:childTnLst>
                                    <p:animRot by="21600000">
                                      <p:cBhvr>
                                        <p:cTn id="94" dur="3000" fill="hold"/>
                                        <p:tgtEl>
                                          <p:spTgt spid="8239"/>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3000" fill="hold"/>
                                        <p:tgtEl>
                                          <p:spTgt spid="8240"/>
                                        </p:tgtEl>
                                        <p:attrNameLst>
                                          <p:attrName>r</p:attrName>
                                        </p:attrNameLst>
                                      </p:cBhvr>
                                    </p:animRot>
                                  </p:childTnLst>
                                </p:cTn>
                              </p:par>
                              <p:par>
                                <p:cTn id="97" presetID="8" presetClass="emph" presetSubtype="0" repeatCount="indefinite" fill="hold" nodeType="withEffect">
                                  <p:stCondLst>
                                    <p:cond delay="0"/>
                                  </p:stCondLst>
                                  <p:childTnLst>
                                    <p:animRot by="10800000">
                                      <p:cBhvr>
                                        <p:cTn id="98" dur="3000" fill="hold"/>
                                        <p:tgtEl>
                                          <p:spTgt spid="8241"/>
                                        </p:tgtEl>
                                        <p:attrNameLst>
                                          <p:attrName>r</p:attrName>
                                        </p:attrNameLst>
                                      </p:cBhvr>
                                    </p:animRot>
                                  </p:childTnLst>
                                </p:cTn>
                              </p:par>
                              <p:par>
                                <p:cTn id="99" presetID="8" presetClass="emph" presetSubtype="0" repeatCount="indefinite" fill="hold" nodeType="withEffect">
                                  <p:stCondLst>
                                    <p:cond delay="0"/>
                                  </p:stCondLst>
                                  <p:childTnLst>
                                    <p:animRot by="-21600000">
                                      <p:cBhvr>
                                        <p:cTn id="100" dur="3000" fill="hold"/>
                                        <p:tgtEl>
                                          <p:spTgt spid="8242"/>
                                        </p:tgtEl>
                                        <p:attrNameLst>
                                          <p:attrName>r</p:attrName>
                                        </p:attrNameLst>
                                      </p:cBhvr>
                                    </p:animRot>
                                  </p:childTnLst>
                                </p:cTn>
                              </p:par>
                              <p:par>
                                <p:cTn id="101" presetID="8" presetClass="emph" presetSubtype="0" repeatCount="indefinite" fill="hold" nodeType="withEffect">
                                  <p:stCondLst>
                                    <p:cond delay="0"/>
                                  </p:stCondLst>
                                  <p:childTnLst>
                                    <p:animRot by="43200000">
                                      <p:cBhvr>
                                        <p:cTn id="102" dur="3000" fill="hold"/>
                                        <p:tgtEl>
                                          <p:spTgt spid="8243"/>
                                        </p:tgtEl>
                                        <p:attrNameLst>
                                          <p:attrName>r</p:attrName>
                                        </p:attrNameLst>
                                      </p:cBhvr>
                                    </p:animRot>
                                  </p:childTnLst>
                                </p:cTn>
                              </p:par>
                              <p:par>
                                <p:cTn id="103" presetID="8" presetClass="emph" presetSubtype="0" repeatCount="indefinite" fill="hold" nodeType="withEffect">
                                  <p:stCondLst>
                                    <p:cond delay="0"/>
                                  </p:stCondLst>
                                  <p:childTnLst>
                                    <p:animRot by="43200000">
                                      <p:cBhvr>
                                        <p:cTn id="104" dur="3000" fill="hold"/>
                                        <p:tgtEl>
                                          <p:spTgt spid="8244"/>
                                        </p:tgtEl>
                                        <p:attrNameLst>
                                          <p:attrName>r</p:attrName>
                                        </p:attrNameLst>
                                      </p:cBhvr>
                                    </p:animRot>
                                  </p:childTnLst>
                                </p:cTn>
                              </p:par>
                              <p:par>
                                <p:cTn id="105" presetID="8" presetClass="emph" presetSubtype="0" repeatCount="indefinite" fill="hold" nodeType="withEffect">
                                  <p:stCondLst>
                                    <p:cond delay="0"/>
                                  </p:stCondLst>
                                  <p:childTnLst>
                                    <p:animRot by="21600000">
                                      <p:cBhvr>
                                        <p:cTn id="106" dur="3000" fill="hold"/>
                                        <p:tgtEl>
                                          <p:spTgt spid="8245"/>
                                        </p:tgtEl>
                                        <p:attrNameLst>
                                          <p:attrName>r</p:attrName>
                                        </p:attrNameLst>
                                      </p:cBhvr>
                                    </p:animRot>
                                  </p:childTnLst>
                                </p:cTn>
                              </p:par>
                              <p:par>
                                <p:cTn id="107" presetID="8" presetClass="emph" presetSubtype="0" repeatCount="indefinite" fill="hold" nodeType="withEffect">
                                  <p:stCondLst>
                                    <p:cond delay="0"/>
                                  </p:stCondLst>
                                  <p:childTnLst>
                                    <p:animRot by="21600000">
                                      <p:cBhvr>
                                        <p:cTn id="108" dur="3000" fill="hold"/>
                                        <p:tgtEl>
                                          <p:spTgt spid="8246"/>
                                        </p:tgtEl>
                                        <p:attrNameLst>
                                          <p:attrName>r</p:attrName>
                                        </p:attrNameLst>
                                      </p:cBhvr>
                                    </p:animRot>
                                  </p:childTnLst>
                                </p:cTn>
                              </p:par>
                              <p:par>
                                <p:cTn id="109" presetID="8" presetClass="emph" presetSubtype="0" repeatCount="indefinite" fill="hold" nodeType="withEffect">
                                  <p:stCondLst>
                                    <p:cond delay="0"/>
                                  </p:stCondLst>
                                  <p:childTnLst>
                                    <p:animRot by="-21600000">
                                      <p:cBhvr>
                                        <p:cTn id="110" dur="3000" fill="hold"/>
                                        <p:tgtEl>
                                          <p:spTgt spid="8247"/>
                                        </p:tgtEl>
                                        <p:attrNameLst>
                                          <p:attrName>r</p:attrName>
                                        </p:attrNameLst>
                                      </p:cBhvr>
                                    </p:animRot>
                                  </p:childTnLst>
                                </p:cTn>
                              </p:par>
                              <p:par>
                                <p:cTn id="111" presetID="8" presetClass="emph" presetSubtype="0" repeatCount="indefinite" fill="hold" nodeType="withEffect">
                                  <p:stCondLst>
                                    <p:cond delay="0"/>
                                  </p:stCondLst>
                                  <p:childTnLst>
                                    <p:animRot by="10800000">
                                      <p:cBhvr>
                                        <p:cTn id="112" dur="3000" fill="hold"/>
                                        <p:tgtEl>
                                          <p:spTgt spid="8248"/>
                                        </p:tgtEl>
                                        <p:attrNameLst>
                                          <p:attrName>r</p:attrName>
                                        </p:attrNameLst>
                                      </p:cBhvr>
                                    </p:animRot>
                                  </p:childTnLst>
                                </p:cTn>
                              </p:par>
                              <p:par>
                                <p:cTn id="113" presetID="8" presetClass="emph" presetSubtype="0" repeatCount="indefinite" fill="hold" nodeType="withEffect">
                                  <p:stCondLst>
                                    <p:cond delay="0"/>
                                  </p:stCondLst>
                                  <p:childTnLst>
                                    <p:animRot by="-21600000">
                                      <p:cBhvr>
                                        <p:cTn id="114" dur="3000" fill="hold"/>
                                        <p:tgtEl>
                                          <p:spTgt spid="8249"/>
                                        </p:tgtEl>
                                        <p:attrNameLst>
                                          <p:attrName>r</p:attrName>
                                        </p:attrNameLst>
                                      </p:cBhvr>
                                    </p:animRot>
                                  </p:childTnLst>
                                </p:cTn>
                              </p:par>
                              <p:par>
                                <p:cTn id="115" presetID="8" presetClass="emph" presetSubtype="0" repeatCount="indefinite" fill="hold" nodeType="withEffect">
                                  <p:stCondLst>
                                    <p:cond delay="0"/>
                                  </p:stCondLst>
                                  <p:childTnLst>
                                    <p:animRot by="43200000">
                                      <p:cBhvr>
                                        <p:cTn id="116" dur="3000" fill="hold"/>
                                        <p:tgtEl>
                                          <p:spTgt spid="8250"/>
                                        </p:tgtEl>
                                        <p:attrNameLst>
                                          <p:attrName>r</p:attrName>
                                        </p:attrNameLst>
                                      </p:cBhvr>
                                    </p:animRot>
                                  </p:childTnLst>
                                </p:cTn>
                              </p:par>
                              <p:par>
                                <p:cTn id="117" presetID="8" presetClass="emph" presetSubtype="0" repeatCount="indefinite" fill="hold" nodeType="withEffect">
                                  <p:stCondLst>
                                    <p:cond delay="0"/>
                                  </p:stCondLst>
                                  <p:childTnLst>
                                    <p:animRot by="-21600000">
                                      <p:cBhvr>
                                        <p:cTn id="118" dur="3000" fill="hold"/>
                                        <p:tgtEl>
                                          <p:spTgt spid="8251"/>
                                        </p:tgtEl>
                                        <p:attrNameLst>
                                          <p:attrName>r</p:attrName>
                                        </p:attrNameLst>
                                      </p:cBhvr>
                                    </p:animRot>
                                  </p:childTnLst>
                                </p:cTn>
                              </p:par>
                              <p:par>
                                <p:cTn id="119" presetID="8" presetClass="emph" presetSubtype="0" repeatCount="indefinite" fill="hold" nodeType="withEffect">
                                  <p:stCondLst>
                                    <p:cond delay="0"/>
                                  </p:stCondLst>
                                  <p:childTnLst>
                                    <p:animRot by="-21600000">
                                      <p:cBhvr>
                                        <p:cTn id="120" dur="3000" fill="hold"/>
                                        <p:tgtEl>
                                          <p:spTgt spid="8252"/>
                                        </p:tgtEl>
                                        <p:attrNameLst>
                                          <p:attrName>r</p:attrName>
                                        </p:attrNameLst>
                                      </p:cBhvr>
                                    </p:animRot>
                                  </p:childTnLst>
                                </p:cTn>
                              </p:par>
                              <p:par>
                                <p:cTn id="121" presetID="8" presetClass="emph" presetSubtype="0" repeatCount="indefinite" fill="hold" nodeType="withEffect">
                                  <p:stCondLst>
                                    <p:cond delay="0"/>
                                  </p:stCondLst>
                                  <p:childTnLst>
                                    <p:animRot by="-21600000">
                                      <p:cBhvr>
                                        <p:cTn id="122" dur="3000" fill="hold"/>
                                        <p:tgtEl>
                                          <p:spTgt spid="8253"/>
                                        </p:tgtEl>
                                        <p:attrNameLst>
                                          <p:attrName>r</p:attrName>
                                        </p:attrNameLst>
                                      </p:cBhvr>
                                    </p:animRot>
                                  </p:childTnLst>
                                </p:cTn>
                              </p:par>
                              <p:par>
                                <p:cTn id="123" presetID="8" presetClass="emph" presetSubtype="0" repeatCount="indefinite" fill="hold" nodeType="withEffect">
                                  <p:stCondLst>
                                    <p:cond delay="0"/>
                                  </p:stCondLst>
                                  <p:childTnLst>
                                    <p:animRot by="43200000">
                                      <p:cBhvr>
                                        <p:cTn id="124" dur="3000" fill="hold"/>
                                        <p:tgtEl>
                                          <p:spTgt spid="8254"/>
                                        </p:tgtEl>
                                        <p:attrNameLst>
                                          <p:attrName>r</p:attrName>
                                        </p:attrNameLst>
                                      </p:cBhvr>
                                    </p:animRot>
                                  </p:childTnLst>
                                </p:cTn>
                              </p:par>
                              <p:par>
                                <p:cTn id="125" presetID="8" presetClass="emph" presetSubtype="0" repeatCount="indefinite" fill="hold" nodeType="withEffect">
                                  <p:stCondLst>
                                    <p:cond delay="0"/>
                                  </p:stCondLst>
                                  <p:childTnLst>
                                    <p:animRot by="-21600000">
                                      <p:cBhvr>
                                        <p:cTn id="126" dur="3000" fill="hold"/>
                                        <p:tgtEl>
                                          <p:spTgt spid="8255"/>
                                        </p:tgtEl>
                                        <p:attrNameLst>
                                          <p:attrName>r</p:attrName>
                                        </p:attrNameLst>
                                      </p:cBhvr>
                                    </p:animRot>
                                  </p:childTnLst>
                                </p:cTn>
                              </p:par>
                              <p:par>
                                <p:cTn id="127" presetID="8" presetClass="emph" presetSubtype="0" repeatCount="indefinite" fill="hold" nodeType="withEffect">
                                  <p:stCondLst>
                                    <p:cond delay="0"/>
                                  </p:stCondLst>
                                  <p:childTnLst>
                                    <p:animRot by="-21600000">
                                      <p:cBhvr>
                                        <p:cTn id="128" dur="3000" fill="hold"/>
                                        <p:tgtEl>
                                          <p:spTgt spid="8256"/>
                                        </p:tgtEl>
                                        <p:attrNameLst>
                                          <p:attrName>r</p:attrName>
                                        </p:attrNameLst>
                                      </p:cBhvr>
                                    </p:animRot>
                                  </p:childTnLst>
                                </p:cTn>
                              </p:par>
                              <p:par>
                                <p:cTn id="129" presetID="8" presetClass="emph" presetSubtype="0" repeatCount="indefinite" fill="hold" nodeType="withEffect">
                                  <p:stCondLst>
                                    <p:cond delay="0"/>
                                  </p:stCondLst>
                                  <p:childTnLst>
                                    <p:animRot by="-21600000">
                                      <p:cBhvr>
                                        <p:cTn id="130" dur="3000" fill="hold"/>
                                        <p:tgtEl>
                                          <p:spTgt spid="8257"/>
                                        </p:tgtEl>
                                        <p:attrNameLst>
                                          <p:attrName>r</p:attrName>
                                        </p:attrNameLst>
                                      </p:cBhvr>
                                    </p:animRot>
                                  </p:childTnLst>
                                </p:cTn>
                              </p:par>
                              <p:par>
                                <p:cTn id="131" presetID="8" presetClass="emph" presetSubtype="0" repeatCount="indefinite" fill="hold" nodeType="withEffect">
                                  <p:stCondLst>
                                    <p:cond delay="0"/>
                                  </p:stCondLst>
                                  <p:childTnLst>
                                    <p:animRot by="-21600000">
                                      <p:cBhvr>
                                        <p:cTn id="132" dur="3000" fill="hold"/>
                                        <p:tgtEl>
                                          <p:spTgt spid="8258"/>
                                        </p:tgtEl>
                                        <p:attrNameLst>
                                          <p:attrName>r</p:attrName>
                                        </p:attrNameLst>
                                      </p:cBhvr>
                                    </p:animRot>
                                  </p:childTnLst>
                                </p:cTn>
                              </p:par>
                              <p:par>
                                <p:cTn id="133" presetID="8" presetClass="emph" presetSubtype="0" repeatCount="indefinite" fill="hold" nodeType="withEffect">
                                  <p:stCondLst>
                                    <p:cond delay="0"/>
                                  </p:stCondLst>
                                  <p:childTnLst>
                                    <p:animRot by="-21600000">
                                      <p:cBhvr>
                                        <p:cTn id="134" dur="3000" fill="hold"/>
                                        <p:tgtEl>
                                          <p:spTgt spid="8259"/>
                                        </p:tgtEl>
                                        <p:attrNameLst>
                                          <p:attrName>r</p:attrName>
                                        </p:attrNameLst>
                                      </p:cBhvr>
                                    </p:animRot>
                                  </p:childTnLst>
                                </p:cTn>
                              </p:par>
                              <p:par>
                                <p:cTn id="135" presetID="8" presetClass="emph" presetSubtype="0" repeatCount="indefinite" fill="hold" nodeType="withEffect">
                                  <p:stCondLst>
                                    <p:cond delay="0"/>
                                  </p:stCondLst>
                                  <p:childTnLst>
                                    <p:animRot by="43200000">
                                      <p:cBhvr>
                                        <p:cTn id="136" dur="3000" fill="hold"/>
                                        <p:tgtEl>
                                          <p:spTgt spid="8260"/>
                                        </p:tgtEl>
                                        <p:attrNameLst>
                                          <p:attrName>r</p:attrName>
                                        </p:attrNameLst>
                                      </p:cBhvr>
                                    </p:animRot>
                                  </p:childTnLst>
                                </p:cTn>
                              </p:par>
                              <p:par>
                                <p:cTn id="137" presetID="8" presetClass="emph" presetSubtype="0" repeatCount="indefinite" fill="hold" nodeType="withEffect">
                                  <p:stCondLst>
                                    <p:cond delay="0"/>
                                  </p:stCondLst>
                                  <p:childTnLst>
                                    <p:animRot by="21600000">
                                      <p:cBhvr>
                                        <p:cTn id="138" dur="3000" fill="hold"/>
                                        <p:tgtEl>
                                          <p:spTgt spid="8261"/>
                                        </p:tgtEl>
                                        <p:attrNameLst>
                                          <p:attrName>r</p:attrName>
                                        </p:attrNameLst>
                                      </p:cBhvr>
                                    </p:animRot>
                                  </p:childTnLst>
                                </p:cTn>
                              </p:par>
                              <p:par>
                                <p:cTn id="139" presetID="8" presetClass="emph" presetSubtype="0" repeatCount="indefinite" fill="hold" nodeType="withEffect">
                                  <p:stCondLst>
                                    <p:cond delay="0"/>
                                  </p:stCondLst>
                                  <p:childTnLst>
                                    <p:animRot by="-21600000">
                                      <p:cBhvr>
                                        <p:cTn id="140" dur="3000" fill="hold"/>
                                        <p:tgtEl>
                                          <p:spTgt spid="8262"/>
                                        </p:tgtEl>
                                        <p:attrNameLst>
                                          <p:attrName>r</p:attrName>
                                        </p:attrNameLst>
                                      </p:cBhvr>
                                    </p:animRot>
                                  </p:childTnLst>
                                </p:cTn>
                              </p:par>
                              <p:par>
                                <p:cTn id="141" presetID="8" presetClass="emph" presetSubtype="0" repeatCount="indefinite" fill="hold" nodeType="withEffect">
                                  <p:stCondLst>
                                    <p:cond delay="0"/>
                                  </p:stCondLst>
                                  <p:childTnLst>
                                    <p:animRot by="10800000">
                                      <p:cBhvr>
                                        <p:cTn id="142" dur="3000" fill="hold"/>
                                        <p:tgtEl>
                                          <p:spTgt spid="8263"/>
                                        </p:tgtEl>
                                        <p:attrNameLst>
                                          <p:attrName>r</p:attrName>
                                        </p:attrNameLst>
                                      </p:cBhvr>
                                    </p:animRot>
                                  </p:childTnLst>
                                </p:cTn>
                              </p:par>
                              <p:par>
                                <p:cTn id="143" presetID="8" presetClass="emph" presetSubtype="0" repeatCount="indefinite" fill="hold" nodeType="withEffect">
                                  <p:stCondLst>
                                    <p:cond delay="0"/>
                                  </p:stCondLst>
                                  <p:childTnLst>
                                    <p:animRot by="-21600000">
                                      <p:cBhvr>
                                        <p:cTn id="144" dur="3000" fill="hold"/>
                                        <p:tgtEl>
                                          <p:spTgt spid="8264"/>
                                        </p:tgtEl>
                                        <p:attrNameLst>
                                          <p:attrName>r</p:attrName>
                                        </p:attrNameLst>
                                      </p:cBhvr>
                                    </p:animRot>
                                  </p:childTnLst>
                                </p:cTn>
                              </p:par>
                              <p:par>
                                <p:cTn id="145" presetID="8" presetClass="emph" presetSubtype="0" repeatCount="indefinite" fill="hold" nodeType="withEffect">
                                  <p:stCondLst>
                                    <p:cond delay="0"/>
                                  </p:stCondLst>
                                  <p:childTnLst>
                                    <p:animRot by="43200000">
                                      <p:cBhvr>
                                        <p:cTn id="146" dur="3000" fill="hold"/>
                                        <p:tgtEl>
                                          <p:spTgt spid="8265"/>
                                        </p:tgtEl>
                                        <p:attrNameLst>
                                          <p:attrName>r</p:attrName>
                                        </p:attrNameLst>
                                      </p:cBhvr>
                                    </p:animRot>
                                  </p:childTnLst>
                                </p:cTn>
                              </p:par>
                              <p:par>
                                <p:cTn id="147" presetID="8" presetClass="emph" presetSubtype="0" repeatCount="indefinite" fill="hold" nodeType="withEffect">
                                  <p:stCondLst>
                                    <p:cond delay="0"/>
                                  </p:stCondLst>
                                  <p:childTnLst>
                                    <p:animRot by="10800000">
                                      <p:cBhvr>
                                        <p:cTn id="148" dur="3000" fill="hold"/>
                                        <p:tgtEl>
                                          <p:spTgt spid="8266"/>
                                        </p:tgtEl>
                                        <p:attrNameLst>
                                          <p:attrName>r</p:attrName>
                                        </p:attrNameLst>
                                      </p:cBhvr>
                                    </p:animRot>
                                  </p:childTnLst>
                                </p:cTn>
                              </p:par>
                              <p:par>
                                <p:cTn id="149" presetID="8" presetClass="emph" presetSubtype="0" repeatCount="indefinite" fill="hold" nodeType="withEffect">
                                  <p:stCondLst>
                                    <p:cond delay="0"/>
                                  </p:stCondLst>
                                  <p:childTnLst>
                                    <p:animRot by="-21600000">
                                      <p:cBhvr>
                                        <p:cTn id="150" dur="3000" fill="hold"/>
                                        <p:tgtEl>
                                          <p:spTgt spid="8267"/>
                                        </p:tgtEl>
                                        <p:attrNameLst>
                                          <p:attrName>r</p:attrName>
                                        </p:attrNameLst>
                                      </p:cBhvr>
                                    </p:animRot>
                                  </p:childTnLst>
                                </p:cTn>
                              </p:par>
                              <p:par>
                                <p:cTn id="151" presetID="8" presetClass="emph" presetSubtype="0" repeatCount="indefinite" fill="hold" nodeType="withEffect">
                                  <p:stCondLst>
                                    <p:cond delay="0"/>
                                  </p:stCondLst>
                                  <p:childTnLst>
                                    <p:animRot by="43200000">
                                      <p:cBhvr>
                                        <p:cTn id="152" dur="3000" fill="hold"/>
                                        <p:tgtEl>
                                          <p:spTgt spid="82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00042"/>
            <a:ext cx="8143932" cy="6370975"/>
          </a:xfrm>
          <a:prstGeom prst="rect">
            <a:avLst/>
          </a:prstGeom>
        </p:spPr>
        <p:txBody>
          <a:bodyPr wrap="square">
            <a:spAutoFit/>
          </a:bodyPr>
          <a:lstStyle/>
          <a:p>
            <a:pPr algn="ctr"/>
            <a:r>
              <a:rPr lang="ru-RU" altLang="ru-RU" sz="2400" b="1" dirty="0" smtClean="0">
                <a:solidFill>
                  <a:srgbClr val="C00000"/>
                </a:solidFill>
                <a:latin typeface="Calibri" pitchFamily="34" charset="0"/>
              </a:rPr>
              <a:t>БЕЛКА И ВОЛК</a:t>
            </a:r>
          </a:p>
          <a:p>
            <a:r>
              <a:rPr lang="ru-RU" altLang="ru-RU" sz="2400" b="1" dirty="0" smtClean="0">
                <a:latin typeface="Calibri" pitchFamily="34" charset="0"/>
              </a:rPr>
              <a:t>БЛЕКА ПГЫРАЛА С ВТЕКИ НА ВТЕКУ И УЛАПА ПМРЯО НА СОГОННО ВЛОКА. ВЛОК ВКЧИСОЛ И ХЕТОЛ ЕЁ СЕЪТСЬ.</a:t>
            </a:r>
            <a:br>
              <a:rPr lang="ru-RU" altLang="ru-RU" sz="2400" b="1" dirty="0" smtClean="0">
                <a:latin typeface="Calibri" pitchFamily="34" charset="0"/>
              </a:rPr>
            </a:br>
            <a:r>
              <a:rPr lang="ru-RU" altLang="ru-RU" sz="2400" b="1" dirty="0" smtClean="0">
                <a:latin typeface="Calibri" pitchFamily="34" charset="0"/>
              </a:rPr>
              <a:t>БЛЕКА СЛАТА ПСОРТИЬ: </a:t>
            </a:r>
            <a:br>
              <a:rPr lang="ru-RU" altLang="ru-RU" sz="2400" b="1" dirty="0" smtClean="0">
                <a:latin typeface="Calibri" pitchFamily="34" charset="0"/>
              </a:rPr>
            </a:br>
            <a:r>
              <a:rPr lang="ru-RU" altLang="ru-RU" sz="2400" b="1" dirty="0" smtClean="0">
                <a:latin typeface="Calibri" pitchFamily="34" charset="0"/>
              </a:rPr>
              <a:t>– ПСУТИ МНЕЯ. </a:t>
            </a:r>
            <a:br>
              <a:rPr lang="ru-RU" altLang="ru-RU" sz="2400" b="1" dirty="0" smtClean="0">
                <a:latin typeface="Calibri" pitchFamily="34" charset="0"/>
              </a:rPr>
            </a:br>
            <a:r>
              <a:rPr lang="ru-RU" altLang="ru-RU" sz="2400" b="1" dirty="0" smtClean="0">
                <a:latin typeface="Calibri" pitchFamily="34" charset="0"/>
              </a:rPr>
              <a:t>ВЛОК СЗАКАЛ: </a:t>
            </a:r>
            <a:br>
              <a:rPr lang="ru-RU" altLang="ru-RU" sz="2400" b="1" dirty="0" smtClean="0">
                <a:latin typeface="Calibri" pitchFamily="34" charset="0"/>
              </a:rPr>
            </a:br>
            <a:r>
              <a:rPr lang="ru-RU" altLang="ru-RU" sz="2400" b="1" dirty="0" smtClean="0">
                <a:latin typeface="Calibri" pitchFamily="34" charset="0"/>
              </a:rPr>
              <a:t>– ХОШОРО, Я ПЩУУ ТБЕЯ, ТКОЬЛО ТЫ СЖАКИ МНЕ, ОГЕТЧО ВЫ, БЛЕКИ, ТАК ВСЕЛЕЫ. МНЕ ВГЕСДА СЧУНКО, А НА ВАС СТОМИРШЬ – ВЫ ТАМ ВРЕВХУ ВСЁ ИРАТЕГЕ И ПГАРЕТЫЕ.</a:t>
            </a:r>
            <a:br>
              <a:rPr lang="ru-RU" altLang="ru-RU" sz="2400" b="1" dirty="0" smtClean="0">
                <a:latin typeface="Calibri" pitchFamily="34" charset="0"/>
              </a:rPr>
            </a:br>
            <a:r>
              <a:rPr lang="ru-RU" altLang="ru-RU" sz="2400" b="1" dirty="0" smtClean="0">
                <a:latin typeface="Calibri" pitchFamily="34" charset="0"/>
              </a:rPr>
              <a:t>БЛЕКА САЗАКЛА: </a:t>
            </a:r>
            <a:br>
              <a:rPr lang="ru-RU" altLang="ru-RU" sz="2400" b="1" dirty="0" smtClean="0">
                <a:latin typeface="Calibri" pitchFamily="34" charset="0"/>
              </a:rPr>
            </a:br>
            <a:r>
              <a:rPr lang="ru-RU" altLang="ru-RU" sz="2400" b="1" dirty="0" smtClean="0">
                <a:latin typeface="Calibri" pitchFamily="34" charset="0"/>
              </a:rPr>
              <a:t>– ПТУСИ МНЕЯ ПЖЕДРЕ НА ДЕВРЕО, А ОТДУТА ТБЕЕ СЖАКУ, А ТО Я БСЮОЬ ТБЕЯ. ВЛОК ПСИТУЛ, А БЛЕКА УЛША НА ДЕВРЕО И ОТДУТА САЗАКЛА: </a:t>
            </a:r>
            <a:br>
              <a:rPr lang="ru-RU" altLang="ru-RU" sz="2400" b="1" dirty="0" smtClean="0">
                <a:latin typeface="Calibri" pitchFamily="34" charset="0"/>
              </a:rPr>
            </a:br>
            <a:r>
              <a:rPr lang="ru-RU" altLang="ru-RU" sz="2400" b="1" dirty="0" smtClean="0">
                <a:latin typeface="Calibri" pitchFamily="34" charset="0"/>
              </a:rPr>
              <a:t>– ТБЕЕ ОГТОТО СЧУНКО, ЧТО ЫТ ЗОЛ. ТБЕЕ ЗСОЛТЬ СДЕРЦЕ ЖЁЖТ. А МЫ ВЕЛЕСЫ ОГТОТО, ЧТО МЫ ДРОБЫ И НОМИКУ ЗЛА НЕ ДАЕЛЕМ.</a:t>
            </a:r>
            <a:r>
              <a:rPr lang="ru-RU" altLang="ru-RU" sz="2400" b="1" i="1" dirty="0" smtClean="0">
                <a:latin typeface="Calibri" pitchFamily="34" charset="0"/>
              </a:rPr>
              <a:t>                                                                 </a:t>
            </a:r>
            <a:endParaRPr lang="ru-RU" altLang="ru-RU" sz="2400" b="1" i="1" dirty="0" smtClean="0"/>
          </a:p>
          <a:p>
            <a:r>
              <a:rPr lang="ru-RU" altLang="ru-RU" sz="2400" b="1" i="1" dirty="0" smtClean="0"/>
              <a:t>                                                            </a:t>
            </a:r>
            <a:r>
              <a:rPr lang="ru-RU" altLang="ru-RU" sz="2400" b="1" i="1" dirty="0" smtClean="0">
                <a:latin typeface="Calibri" pitchFamily="34" charset="0"/>
              </a:rPr>
              <a:t>Л. Толстой</a:t>
            </a:r>
            <a:endParaRPr lang="ru-RU" altLang="ru-RU" sz="2400" b="1" dirty="0">
              <a:latin typeface="Calibri" pitchFamily="34" charset="0"/>
            </a:endParaRPr>
          </a:p>
        </p:txBody>
      </p:sp>
      <p:pic>
        <p:nvPicPr>
          <p:cNvPr id="3" name="Picture 17" descr="j0432675">
            <a:hlinkClick r:id="rId2" action="ppaction://hlinksldjump"/>
          </p:cNvPr>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lstStyle/>
          <a:p>
            <a:r>
              <a:rPr lang="ru-RU" sz="4000" b="1" dirty="0" smtClean="0">
                <a:solidFill>
                  <a:srgbClr val="006600"/>
                </a:solidFill>
                <a:latin typeface="Arial" pitchFamily="34" charset="0"/>
                <a:cs typeface="Arial" pitchFamily="34" charset="0"/>
              </a:rPr>
              <a:t>Работа над выразительными средствами речи</a:t>
            </a:r>
            <a:endParaRPr lang="ru-RU" sz="4000" b="1" dirty="0">
              <a:solidFill>
                <a:srgbClr val="006600"/>
              </a:solidFill>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4929190" y="2643182"/>
            <a:ext cx="3846662" cy="3643338"/>
          </a:xfrm>
          <a:prstGeom prst="rect">
            <a:avLst/>
          </a:prstGeom>
          <a:noFill/>
          <a:ln w="9525">
            <a:noFill/>
            <a:miter lim="800000"/>
            <a:headEnd/>
            <a:tailEnd/>
          </a:ln>
          <a:effectLst/>
        </p:spPr>
      </p:pic>
      <p:sp>
        <p:nvSpPr>
          <p:cNvPr id="4" name="Прямоугольник 3"/>
          <p:cNvSpPr/>
          <p:nvPr/>
        </p:nvSpPr>
        <p:spPr>
          <a:xfrm>
            <a:off x="500034" y="1857364"/>
            <a:ext cx="8143932" cy="4236304"/>
          </a:xfrm>
          <a:prstGeom prst="rect">
            <a:avLst/>
          </a:prstGeom>
        </p:spPr>
        <p:txBody>
          <a:bodyPr wrap="square">
            <a:spAutoFit/>
          </a:bodyPr>
          <a:lstStyle/>
          <a:p>
            <a:pPr eaLnBrk="1" hangingPunct="1">
              <a:buFont typeface="Arial" pitchFamily="34" charset="0"/>
              <a:buChar char="•"/>
            </a:pPr>
            <a:r>
              <a:rPr lang="ru-RU" dirty="0" smtClean="0"/>
              <a:t> </a:t>
            </a:r>
            <a:r>
              <a:rPr lang="ru-RU" sz="2000" dirty="0" smtClean="0"/>
              <a:t>развивать и придавать своему голосу интонации: </a:t>
            </a:r>
          </a:p>
          <a:p>
            <a:pPr eaLnBrk="1" hangingPunct="1"/>
            <a:r>
              <a:rPr lang="ru-RU" sz="2000" dirty="0" smtClean="0"/>
              <a:t>радостные и печальные, ласковые и гневные, </a:t>
            </a:r>
          </a:p>
          <a:p>
            <a:pPr eaLnBrk="1" hangingPunct="1"/>
            <a:r>
              <a:rPr lang="ru-RU" sz="2000" dirty="0" smtClean="0"/>
              <a:t>шуточные и серьёзные, </a:t>
            </a:r>
          </a:p>
          <a:p>
            <a:pPr eaLnBrk="1" hangingPunct="1"/>
            <a:r>
              <a:rPr lang="ru-RU" sz="2000" dirty="0" smtClean="0"/>
              <a:t>насмешливые и одобрительные, </a:t>
            </a:r>
          </a:p>
          <a:p>
            <a:pPr eaLnBrk="1" hangingPunct="1"/>
            <a:r>
              <a:rPr lang="ru-RU" sz="2000" dirty="0" smtClean="0"/>
              <a:t>а также интонации перечисления, </a:t>
            </a:r>
          </a:p>
          <a:p>
            <a:pPr eaLnBrk="1" hangingPunct="1"/>
            <a:r>
              <a:rPr lang="ru-RU" sz="2000" dirty="0" smtClean="0"/>
              <a:t>завершения, противостояния;</a:t>
            </a:r>
          </a:p>
          <a:p>
            <a:pPr eaLnBrk="1" hangingPunct="1"/>
            <a:endParaRPr lang="ru-RU" sz="2000" dirty="0" smtClean="0"/>
          </a:p>
          <a:p>
            <a:pPr eaLnBrk="1" hangingPunct="1">
              <a:buFont typeface="Arial" pitchFamily="34" charset="0"/>
              <a:buChar char="•"/>
            </a:pPr>
            <a:r>
              <a:rPr lang="ru-RU" sz="2000" dirty="0" smtClean="0"/>
              <a:t>выбирать нужный темп чтения</a:t>
            </a:r>
          </a:p>
          <a:p>
            <a:pPr eaLnBrk="1" hangingPunct="1">
              <a:buFontTx/>
              <a:buNone/>
            </a:pPr>
            <a:r>
              <a:rPr lang="ru-RU" sz="2000" dirty="0" smtClean="0"/>
              <a:t>(быстрый, ритмичный или плавный,</a:t>
            </a:r>
          </a:p>
          <a:p>
            <a:pPr eaLnBrk="1" hangingPunct="1">
              <a:buFontTx/>
              <a:buNone/>
            </a:pPr>
            <a:r>
              <a:rPr lang="ru-RU" sz="2000" dirty="0" smtClean="0"/>
              <a:t>размерный или же их сочетание);</a:t>
            </a:r>
          </a:p>
          <a:p>
            <a:pPr eaLnBrk="1" hangingPunct="1">
              <a:buFontTx/>
              <a:buNone/>
            </a:pPr>
            <a:endParaRPr lang="ru-RU" sz="2000" dirty="0" smtClean="0"/>
          </a:p>
          <a:p>
            <a:pPr eaLnBrk="1" hangingPunct="1">
              <a:buFont typeface="Arial" pitchFamily="34" charset="0"/>
              <a:buChar char="•"/>
            </a:pPr>
            <a:r>
              <a:rPr lang="ru-RU" sz="2000" dirty="0" smtClean="0"/>
              <a:t>ставить логическое ударение </a:t>
            </a:r>
          </a:p>
          <a:p>
            <a:pPr eaLnBrk="1" hangingPunct="1">
              <a:buFontTx/>
              <a:buNone/>
            </a:pPr>
            <a:r>
              <a:rPr lang="ru-RU" sz="2000" dirty="0" smtClean="0"/>
              <a:t>в предложении.</a:t>
            </a:r>
            <a:endParaRPr lang="ru-RU" sz="2000" dirty="0"/>
          </a:p>
        </p:txBody>
      </p:sp>
      <p:pic>
        <p:nvPicPr>
          <p:cNvPr id="5"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rgbClr val="006600"/>
                </a:solidFill>
              </a:rPr>
              <a:t>Упражнения для развития сознательного (осознанного) чтения</a:t>
            </a:r>
            <a:endParaRPr lang="ru-RU" sz="4000" b="1" dirty="0">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2500298" y="2496545"/>
            <a:ext cx="4071966" cy="3128233"/>
          </a:xfrm>
          <a:prstGeom prst="rect">
            <a:avLst/>
          </a:prstGeom>
          <a:noFill/>
          <a:ln w="9525">
            <a:noFill/>
            <a:miter lim="800000"/>
            <a:headEnd/>
            <a:tailEnd/>
          </a:ln>
          <a:effectLst/>
        </p:spPr>
      </p:pic>
      <p:sp>
        <p:nvSpPr>
          <p:cNvPr id="4" name="Скругленная прямоугольная выноска 3"/>
          <p:cNvSpPr/>
          <p:nvPr/>
        </p:nvSpPr>
        <p:spPr>
          <a:xfrm>
            <a:off x="3214678" y="1428736"/>
            <a:ext cx="2786082" cy="12858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80000"/>
              </a:lnSpc>
            </a:pPr>
            <a:r>
              <a:rPr lang="ru-RU" dirty="0" smtClean="0">
                <a:hlinkClick r:id="rId3" action="ppaction://hlinksldjump"/>
              </a:rPr>
              <a:t>Упражнения по развитию оперативной памяти с помощью зрительных диктантов профессора </a:t>
            </a:r>
          </a:p>
          <a:p>
            <a:pPr algn="ctr" eaLnBrk="1" hangingPunct="1">
              <a:lnSpc>
                <a:spcPct val="80000"/>
              </a:lnSpc>
            </a:pPr>
            <a:r>
              <a:rPr lang="ru-RU" dirty="0" smtClean="0">
                <a:hlinkClick r:id="rId3" action="ppaction://hlinksldjump"/>
              </a:rPr>
              <a:t>И. Т. Федоренко.</a:t>
            </a:r>
            <a:endParaRPr lang="ru-RU" dirty="0" smtClean="0"/>
          </a:p>
        </p:txBody>
      </p:sp>
      <p:sp>
        <p:nvSpPr>
          <p:cNvPr id="8" name="Скругленная прямоугольная выноска 7"/>
          <p:cNvSpPr/>
          <p:nvPr/>
        </p:nvSpPr>
        <p:spPr>
          <a:xfrm>
            <a:off x="6429388" y="2214554"/>
            <a:ext cx="1571636" cy="7143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4" action="ppaction://hlinksldjump"/>
              </a:rPr>
              <a:t>Словарная работа</a:t>
            </a:r>
            <a:endParaRPr lang="ru-RU" dirty="0"/>
          </a:p>
        </p:txBody>
      </p:sp>
      <p:sp>
        <p:nvSpPr>
          <p:cNvPr id="11" name="Скругленная прямоугольная выноска 10"/>
          <p:cNvSpPr/>
          <p:nvPr/>
        </p:nvSpPr>
        <p:spPr>
          <a:xfrm>
            <a:off x="6715140" y="3357562"/>
            <a:ext cx="1785950" cy="107157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5" action="ppaction://hlinksldjump"/>
              </a:rPr>
              <a:t>Чтение с прикрытой частью строчки</a:t>
            </a:r>
            <a:endParaRPr lang="ru-RU" dirty="0"/>
          </a:p>
        </p:txBody>
      </p:sp>
      <p:sp>
        <p:nvSpPr>
          <p:cNvPr id="12" name="Скругленная прямоугольная выноска 11"/>
          <p:cNvSpPr/>
          <p:nvPr/>
        </p:nvSpPr>
        <p:spPr>
          <a:xfrm>
            <a:off x="6357950" y="4857760"/>
            <a:ext cx="1785950" cy="10001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6" action="ppaction://hlinksldjump"/>
              </a:rPr>
              <a:t>Чтение перевёрнутого текста</a:t>
            </a:r>
            <a:endParaRPr lang="ru-RU" dirty="0"/>
          </a:p>
        </p:txBody>
      </p:sp>
      <p:sp>
        <p:nvSpPr>
          <p:cNvPr id="13" name="Скругленная прямоугольная выноска 12"/>
          <p:cNvSpPr/>
          <p:nvPr/>
        </p:nvSpPr>
        <p:spPr>
          <a:xfrm>
            <a:off x="4286248" y="5429264"/>
            <a:ext cx="1714512" cy="10001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7" action="ppaction://hlinksldjump"/>
              </a:rPr>
              <a:t>Чтение с половинками слов</a:t>
            </a:r>
            <a:endParaRPr lang="ru-RU" dirty="0"/>
          </a:p>
        </p:txBody>
      </p:sp>
      <p:sp>
        <p:nvSpPr>
          <p:cNvPr id="14" name="Скругленная прямоугольная выноска 13"/>
          <p:cNvSpPr/>
          <p:nvPr/>
        </p:nvSpPr>
        <p:spPr>
          <a:xfrm>
            <a:off x="1357290" y="2071678"/>
            <a:ext cx="1628780" cy="8572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8" action="ppaction://hlinksldjump"/>
              </a:rPr>
              <a:t>Чтение сплошного текста</a:t>
            </a:r>
            <a:endParaRPr lang="ru-RU" dirty="0"/>
          </a:p>
        </p:txBody>
      </p:sp>
      <p:sp>
        <p:nvSpPr>
          <p:cNvPr id="16" name="Скругленная прямоугольная выноска 15"/>
          <p:cNvSpPr/>
          <p:nvPr/>
        </p:nvSpPr>
        <p:spPr>
          <a:xfrm>
            <a:off x="714348" y="3286124"/>
            <a:ext cx="1271590" cy="78581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9" action="ppaction://hlinksldjump"/>
              </a:rPr>
              <a:t>Чтение с решёткой</a:t>
            </a:r>
            <a:endParaRPr lang="ru-RU" dirty="0"/>
          </a:p>
        </p:txBody>
      </p:sp>
      <p:sp>
        <p:nvSpPr>
          <p:cNvPr id="17" name="Скругленная прямоугольная выноска 16"/>
          <p:cNvSpPr/>
          <p:nvPr/>
        </p:nvSpPr>
        <p:spPr>
          <a:xfrm>
            <a:off x="1071538" y="4500570"/>
            <a:ext cx="1143008" cy="7143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0" action="ppaction://hlinksldjump"/>
              </a:rPr>
              <a:t>Нет порядка</a:t>
            </a:r>
            <a:endParaRPr lang="ru-RU" dirty="0"/>
          </a:p>
        </p:txBody>
      </p:sp>
      <p:sp>
        <p:nvSpPr>
          <p:cNvPr id="18" name="Скругленная прямоугольная выноска 17"/>
          <p:cNvSpPr/>
          <p:nvPr/>
        </p:nvSpPr>
        <p:spPr>
          <a:xfrm>
            <a:off x="2357422" y="5429264"/>
            <a:ext cx="1571636" cy="8572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1" action="ppaction://hlinksldjump"/>
              </a:rPr>
              <a:t>Текст с наложением</a:t>
            </a:r>
            <a:endParaRPr lang="ru-RU" dirty="0"/>
          </a:p>
        </p:txBody>
      </p:sp>
      <p:pic>
        <p:nvPicPr>
          <p:cNvPr id="19" name="Picture 17" descr="j0432675">
            <a:hlinkClick r:id="rId12" action="ppaction://hlinksldjump"/>
          </p:cNvPr>
          <p:cNvPicPr>
            <a:picLocks noChangeAspect="1" noChangeArrowheads="1"/>
          </p:cNvPicPr>
          <p:nvPr/>
        </p:nvPicPr>
        <p:blipFill>
          <a:blip r:embed="rId13"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006600"/>
                </a:solidFill>
                <a:latin typeface="Arial" pitchFamily="34" charset="0"/>
                <a:cs typeface="Arial" pitchFamily="34" charset="0"/>
              </a:rPr>
              <a:t>Зрительные диктанты </a:t>
            </a:r>
            <a:br>
              <a:rPr lang="ru-RU" sz="3600" b="1" dirty="0" smtClean="0">
                <a:solidFill>
                  <a:srgbClr val="006600"/>
                </a:solidFill>
                <a:latin typeface="Arial" pitchFamily="34" charset="0"/>
                <a:cs typeface="Arial" pitchFamily="34" charset="0"/>
              </a:rPr>
            </a:br>
            <a:r>
              <a:rPr lang="ru-RU" sz="3600" b="1" dirty="0" smtClean="0">
                <a:solidFill>
                  <a:srgbClr val="006600"/>
                </a:solidFill>
                <a:latin typeface="Arial" pitchFamily="34" charset="0"/>
                <a:cs typeface="Arial" pitchFamily="34" charset="0"/>
              </a:rPr>
              <a:t>профессора Федоренко</a:t>
            </a:r>
            <a:endParaRPr lang="ru-RU" sz="3600" b="1" dirty="0">
              <a:latin typeface="Arial" pitchFamily="34" charset="0"/>
              <a:cs typeface="Arial" pitchFamily="34" charset="0"/>
            </a:endParaRPr>
          </a:p>
        </p:txBody>
      </p:sp>
      <p:pic>
        <p:nvPicPr>
          <p:cNvPr id="50178" name="Picture 2"/>
          <p:cNvPicPr>
            <a:picLocks noGrp="1" noChangeAspect="1" noChangeArrowheads="1"/>
          </p:cNvPicPr>
          <p:nvPr>
            <p:ph idx="1"/>
          </p:nvPr>
        </p:nvPicPr>
        <p:blipFill>
          <a:blip r:embed="rId2"/>
          <a:srcRect/>
          <a:stretch>
            <a:fillRect/>
          </a:stretch>
        </p:blipFill>
        <p:spPr bwMode="auto">
          <a:xfrm>
            <a:off x="500034" y="3643314"/>
            <a:ext cx="3127402" cy="2757494"/>
          </a:xfrm>
          <a:prstGeom prst="rect">
            <a:avLst/>
          </a:prstGeom>
          <a:noFill/>
          <a:ln w="9525">
            <a:noFill/>
            <a:miter lim="800000"/>
            <a:headEnd/>
            <a:tailEnd/>
          </a:ln>
          <a:effectLst/>
        </p:spPr>
      </p:pic>
      <p:sp>
        <p:nvSpPr>
          <p:cNvPr id="50179" name="Rectangle 3"/>
          <p:cNvSpPr>
            <a:spLocks noChangeArrowheads="1"/>
          </p:cNvSpPr>
          <p:nvPr/>
        </p:nvSpPr>
        <p:spPr bwMode="auto">
          <a:xfrm>
            <a:off x="428596" y="1428736"/>
            <a:ext cx="842968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              В каждом из 18 диктантов, предложенных профессором, имеются шесть предложений. Особенность их такова: если первое предложение содержит всего два слова – “Тает снег” и 8 букв, то последнее предложение восемнадцатого набора состоит уже из 46 букв. Наращивание длины предложения происходит постепенно, по одной - две буквы. Время работы с наборами составляет примерно 2 месяца. </a:t>
            </a:r>
            <a:endParaRPr kumimoji="0" lang="ru-RU"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            Как лучше проводить зрительные диктанты? На доске выписываются шесть предложений одного из наборов и завешиваются листом бумаги. После того, как одно из предложений высвечено, т.е. лист бумаги подвинут вниз, ребята в течение определенного времени (время указано для каждого предложения) читают молча это предложение и стараются запомнить. По истечении времени учитель стирает предложение и предлагает ученикам записать его в тетради. Возможно, кто-то из учеников не запомнит, пусть перепишет у соседа. В следующий раз он постарается запомнить. Затем следует экспозиция, чтение и</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mn-l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запоминание второго предложения. После того, как оно стерто,                             </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mn-l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снова следует записать его в тетрадях.</a:t>
            </a:r>
            <a:endParaRPr kumimoji="0" lang="ru-RU"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                                                                               На шесть предложений обычно уходит на уроке русского языка от                   </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mn-l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5 до 8 минут времени. Если учитель видит, что слишком многие</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mn-l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дети заглядывают к соседям, набор следует повторить снова. Если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                                                                                на следующий день картина повторяется, надо повторить в третий </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mn-l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раз, а может быть, и в четыре дня подряд. Только после того, как </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mn-l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почти все дети успевают запомнить текст, пишут его </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mn-l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самостоятельно, можно переходить к следующему набору. </a:t>
            </a:r>
            <a:endParaRPr kumimoji="0" lang="ru-RU"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                                                                                               Непременное условие выполнения зрительных                  </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mn-l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диктантов состоит в том, что их необходимо проводить </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mn-l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mn-lt"/>
                <a:ea typeface="Calibri" pitchFamily="34" charset="0"/>
                <a:cs typeface="Times New Roman" pitchFamily="18" charset="0"/>
              </a:rPr>
              <a:t>ежедневно, только тогда они принесут ожидаемый результат.</a:t>
            </a:r>
            <a:endParaRPr kumimoji="0" lang="ru-RU" sz="1400" b="0" i="0" u="none" strike="noStrike" cap="none" normalizeH="0" baseline="0" dirty="0" smtClean="0">
              <a:ln>
                <a:noFill/>
              </a:ln>
              <a:solidFill>
                <a:schemeClr val="tx1"/>
              </a:solidFill>
              <a:effectLst/>
              <a:latin typeface="+mn-lt"/>
              <a:cs typeface="Arial" pitchFamily="34" charset="0"/>
            </a:endParaRPr>
          </a:p>
        </p:txBody>
      </p:sp>
      <p:pic>
        <p:nvPicPr>
          <p:cNvPr id="5"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006600"/>
                </a:solidFill>
                <a:latin typeface="Arial" pitchFamily="34" charset="0"/>
                <a:cs typeface="Arial" pitchFamily="34" charset="0"/>
              </a:rPr>
              <a:t>Словарная работа</a:t>
            </a:r>
            <a:endParaRPr lang="ru-RU" sz="3600" b="1" dirty="0">
              <a:solidFill>
                <a:srgbClr val="006600"/>
              </a:solidFill>
              <a:latin typeface="Arial" pitchFamily="34" charset="0"/>
              <a:cs typeface="Arial" pitchFamily="34" charset="0"/>
            </a:endParaRPr>
          </a:p>
        </p:txBody>
      </p:sp>
      <p:sp>
        <p:nvSpPr>
          <p:cNvPr id="1026" name="Rectangle 2"/>
          <p:cNvSpPr>
            <a:spLocks noChangeArrowheads="1"/>
          </p:cNvSpPr>
          <p:nvPr/>
        </p:nvSpPr>
        <p:spPr bwMode="auto">
          <a:xfrm>
            <a:off x="571472" y="1357299"/>
            <a:ext cx="807249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mn-lt"/>
                <a:ea typeface="Calibri" pitchFamily="34" charset="0"/>
                <a:cs typeface="Calibri" pitchFamily="34" charset="0"/>
              </a:rPr>
              <a:t>           Это </a:t>
            </a:r>
            <a:r>
              <a:rPr kumimoji="0" lang="ru-RU" b="0" i="0" u="none" strike="noStrike" cap="none" normalizeH="0" baseline="0" dirty="0" smtClean="0">
                <a:ln>
                  <a:noFill/>
                </a:ln>
                <a:solidFill>
                  <a:srgbClr val="000000"/>
                </a:solidFill>
                <a:effectLst/>
                <a:latin typeface="+mn-lt"/>
                <a:ea typeface="Calibri" pitchFamily="34" charset="0"/>
                <a:cs typeface="Calibri" pitchFamily="34" charset="0"/>
              </a:rPr>
              <a:t> работа с орфографическим словарем, толковым словарем, выбор слов из текста, которые непонятны, </a:t>
            </a:r>
            <a:r>
              <a:rPr kumimoji="0" lang="ru-RU" b="0" i="0" u="none" strike="noStrike" cap="none" normalizeH="0" baseline="0" dirty="0" err="1" smtClean="0">
                <a:ln>
                  <a:noFill/>
                </a:ln>
                <a:solidFill>
                  <a:srgbClr val="000000"/>
                </a:solidFill>
                <a:effectLst/>
                <a:latin typeface="+mn-lt"/>
                <a:ea typeface="Calibri" pitchFamily="34" charset="0"/>
                <a:cs typeface="Calibri" pitchFamily="34" charset="0"/>
              </a:rPr>
              <a:t>малоупоребляемы</a:t>
            </a:r>
            <a:r>
              <a:rPr kumimoji="0" lang="ru-RU" b="0" i="0" u="none" strike="noStrike" cap="none" normalizeH="0" baseline="0" dirty="0" smtClean="0">
                <a:ln>
                  <a:noFill/>
                </a:ln>
                <a:solidFill>
                  <a:srgbClr val="000000"/>
                </a:solidFill>
                <a:effectLst/>
                <a:latin typeface="+mn-lt"/>
                <a:ea typeface="Calibri" pitchFamily="34" charset="0"/>
                <a:cs typeface="Calibri" pitchFamily="34" charset="0"/>
              </a:rPr>
              <a:t> в детской речи, устаревшие формы слов, современные, появившиеся недавно, услышанные по радио, телевизору, в разговоре взрослых. Такие слова можно собирать в коробочку. Дети сами записывают их на карточке, и приносят для обсуждения на уроке русского языка, чтения. Затем с этим словом можно составить предложение, обыграть в жизненной ситуации.</a:t>
            </a:r>
            <a:endParaRPr kumimoji="0" lang="ru-RU" b="0" i="0" u="none" strike="noStrike" cap="none" normalizeH="0" baseline="0" dirty="0" smtClean="0">
              <a:ln>
                <a:noFill/>
              </a:ln>
              <a:solidFill>
                <a:schemeClr val="tx1"/>
              </a:solidFill>
              <a:effectLst/>
              <a:latin typeface="+mn-lt"/>
              <a:cs typeface="Calibri" pitchFamily="34" charset="0"/>
            </a:endParaRPr>
          </a:p>
        </p:txBody>
      </p:sp>
      <p:pic>
        <p:nvPicPr>
          <p:cNvPr id="1027" name="Picture 3" descr="H:\gramota.png"/>
          <p:cNvPicPr>
            <a:picLocks noChangeAspect="1" noChangeArrowheads="1"/>
          </p:cNvPicPr>
          <p:nvPr/>
        </p:nvPicPr>
        <p:blipFill>
          <a:blip r:embed="rId2"/>
          <a:srcRect/>
          <a:stretch>
            <a:fillRect/>
          </a:stretch>
        </p:blipFill>
        <p:spPr bwMode="auto">
          <a:xfrm>
            <a:off x="1428728" y="2928934"/>
            <a:ext cx="6286544" cy="3929066"/>
          </a:xfrm>
          <a:prstGeom prst="rect">
            <a:avLst/>
          </a:prstGeom>
          <a:noFill/>
        </p:spPr>
      </p:pic>
      <p:pic>
        <p:nvPicPr>
          <p:cNvPr id="6"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lstStyle/>
          <a:p>
            <a:r>
              <a:rPr lang="ru-RU" b="1" dirty="0" smtClean="0">
                <a:solidFill>
                  <a:srgbClr val="006600"/>
                </a:solidFill>
              </a:rPr>
              <a:t>Характеристики навыка чтения</a:t>
            </a:r>
            <a:endParaRPr lang="ru-RU" b="1" dirty="0">
              <a:solidFill>
                <a:srgbClr val="006600"/>
              </a:solidFill>
            </a:endParaRPr>
          </a:p>
        </p:txBody>
      </p:sp>
      <p:graphicFrame>
        <p:nvGraphicFramePr>
          <p:cNvPr id="8" name="Содержимое 7"/>
          <p:cNvGraphicFramePr>
            <a:graphicFrameLocks noGrp="1"/>
          </p:cNvGraphicFramePr>
          <p:nvPr>
            <p:ph sz="half" idx="1"/>
          </p:nvPr>
        </p:nvGraphicFramePr>
        <p:xfrm>
          <a:off x="428596" y="1643050"/>
          <a:ext cx="57150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skola1"/>
          <p:cNvPicPr>
            <a:picLocks noGrp="1" noChangeAspect="1" noChangeArrowheads="1"/>
          </p:cNvPicPr>
          <p:nvPr>
            <p:ph sz="half" idx="2"/>
          </p:nvPr>
        </p:nvPicPr>
        <p:blipFill>
          <a:blip r:embed="rId6"/>
          <a:srcRect/>
          <a:stretch>
            <a:fillRect/>
          </a:stretch>
        </p:blipFill>
        <p:spPr bwMode="auto">
          <a:xfrm>
            <a:off x="5715008" y="2071678"/>
            <a:ext cx="3143272" cy="3643338"/>
          </a:xfrm>
          <a:prstGeom prst="rect">
            <a:avLst/>
          </a:prstGeom>
          <a:noFill/>
          <a:ln w="9525">
            <a:noFill/>
            <a:miter lim="800000"/>
            <a:headEnd/>
            <a:tailEnd/>
          </a:ln>
        </p:spPr>
      </p:pic>
      <p:pic>
        <p:nvPicPr>
          <p:cNvPr id="5" name="Picture 17" descr="j0432675">
            <a:hlinkClick r:id="rId7" action="ppaction://hlinksldjump"/>
          </p:cNvPr>
          <p:cNvPicPr>
            <a:picLocks noChangeAspect="1" noChangeArrowheads="1"/>
          </p:cNvPicPr>
          <p:nvPr/>
        </p:nvPicPr>
        <p:blipFill>
          <a:blip r:embed="rId8" cstate="email">
            <a:duotone>
              <a:prstClr val="black"/>
              <a:schemeClr val="accent6">
                <a:tint val="45000"/>
                <a:satMod val="400000"/>
              </a:schemeClr>
            </a:duotone>
          </a:blip>
          <a:srcRect/>
          <a:stretch>
            <a:fillRect/>
          </a:stretch>
        </p:blipFill>
        <p:spPr bwMode="auto">
          <a:xfrm rot="10993518">
            <a:off x="8001024" y="6237288"/>
            <a:ext cx="1008062" cy="62071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pix.com.ua/db/animals/birds/bird_illustration/m-591093.jpg"/>
          <p:cNvPicPr>
            <a:picLocks noChangeAspect="1" noChangeArrowheads="1"/>
          </p:cNvPicPr>
          <p:nvPr/>
        </p:nvPicPr>
        <p:blipFill>
          <a:blip r:embed="rId2"/>
          <a:srcRect/>
          <a:stretch>
            <a:fillRect/>
          </a:stretch>
        </p:blipFill>
        <p:spPr bwMode="auto">
          <a:xfrm>
            <a:off x="4273550" y="158750"/>
            <a:ext cx="4584700" cy="6503988"/>
          </a:xfrm>
          <a:prstGeom prst="rect">
            <a:avLst/>
          </a:prstGeom>
          <a:noFill/>
          <a:ln w="9525">
            <a:noFill/>
            <a:miter lim="800000"/>
            <a:headEnd/>
            <a:tailEnd/>
          </a:ln>
        </p:spPr>
      </p:pic>
      <p:pic>
        <p:nvPicPr>
          <p:cNvPr id="3" name="Picture 17" descr="Рисунок1"/>
          <p:cNvPicPr>
            <a:picLocks noChangeAspect="1" noChangeArrowheads="1"/>
          </p:cNvPicPr>
          <p:nvPr/>
        </p:nvPicPr>
        <p:blipFill>
          <a:blip r:embed="rId3"/>
          <a:srcRect/>
          <a:stretch>
            <a:fillRect/>
          </a:stretch>
        </p:blipFill>
        <p:spPr bwMode="auto">
          <a:xfrm>
            <a:off x="539750" y="2205038"/>
            <a:ext cx="3889375" cy="174625"/>
          </a:xfrm>
          <a:prstGeom prst="rect">
            <a:avLst/>
          </a:prstGeom>
          <a:noFill/>
          <a:ln w="9525">
            <a:noFill/>
            <a:miter lim="800000"/>
            <a:headEnd/>
            <a:tailEnd/>
          </a:ln>
        </p:spPr>
      </p:pic>
      <p:sp>
        <p:nvSpPr>
          <p:cNvPr id="4" name="Прямоугольник 3"/>
          <p:cNvSpPr/>
          <p:nvPr/>
        </p:nvSpPr>
        <p:spPr>
          <a:xfrm>
            <a:off x="428596" y="500042"/>
            <a:ext cx="6429404" cy="6001643"/>
          </a:xfrm>
          <a:prstGeom prst="rect">
            <a:avLst/>
          </a:prstGeom>
        </p:spPr>
        <p:txBody>
          <a:bodyPr wrap="square">
            <a:spAutoFit/>
          </a:bodyPr>
          <a:lstStyle/>
          <a:p>
            <a:pPr eaLnBrk="0" hangingPunct="0"/>
            <a:r>
              <a:rPr lang="ru-RU" altLang="ru-RU" sz="3200" b="1" dirty="0" smtClean="0">
                <a:solidFill>
                  <a:srgbClr val="BF6000"/>
                </a:solidFill>
                <a:latin typeface="Calibri" pitchFamily="34" charset="0"/>
              </a:rPr>
              <a:t>Майский снег</a:t>
            </a:r>
          </a:p>
          <a:p>
            <a:pPr eaLnBrk="0" hangingPunct="0"/>
            <a:r>
              <a:rPr lang="ru-RU" altLang="ru-RU" sz="3200" dirty="0" smtClean="0">
                <a:latin typeface="Calibri" pitchFamily="34" charset="0"/>
              </a:rPr>
              <a:t>Снег идёт!</a:t>
            </a:r>
            <a:br>
              <a:rPr lang="ru-RU" altLang="ru-RU" sz="3200" dirty="0" smtClean="0">
                <a:latin typeface="Calibri" pitchFamily="34" charset="0"/>
              </a:rPr>
            </a:br>
            <a:r>
              <a:rPr lang="ru-RU" altLang="ru-RU" sz="3200" dirty="0" smtClean="0">
                <a:latin typeface="Calibri" pitchFamily="34" charset="0"/>
              </a:rPr>
              <a:t>Удивляются дети:</a:t>
            </a:r>
            <a:br>
              <a:rPr lang="ru-RU" altLang="ru-RU" sz="3200" dirty="0" smtClean="0">
                <a:latin typeface="Calibri" pitchFamily="34" charset="0"/>
              </a:rPr>
            </a:br>
            <a:r>
              <a:rPr lang="ru-RU" altLang="ru-RU" sz="3200" dirty="0" smtClean="0">
                <a:latin typeface="Calibri" pitchFamily="34" charset="0"/>
              </a:rPr>
              <a:t>"К нам зима</a:t>
            </a:r>
            <a:br>
              <a:rPr lang="ru-RU" altLang="ru-RU" sz="3200" dirty="0" smtClean="0">
                <a:latin typeface="Calibri" pitchFamily="34" charset="0"/>
              </a:rPr>
            </a:br>
            <a:r>
              <a:rPr lang="ru-RU" altLang="ru-RU" sz="3200" dirty="0" smtClean="0">
                <a:latin typeface="Calibri" pitchFamily="34" charset="0"/>
              </a:rPr>
              <a:t>Воротилась</a:t>
            </a:r>
            <a:br>
              <a:rPr lang="ru-RU" altLang="ru-RU" sz="3200" dirty="0" smtClean="0">
                <a:latin typeface="Calibri" pitchFamily="34" charset="0"/>
              </a:rPr>
            </a:br>
            <a:r>
              <a:rPr lang="ru-RU" altLang="ru-RU" sz="3200" dirty="0" smtClean="0">
                <a:latin typeface="Calibri" pitchFamily="34" charset="0"/>
              </a:rPr>
              <a:t>Опять?"</a:t>
            </a:r>
            <a:br>
              <a:rPr lang="ru-RU" altLang="ru-RU" sz="3200" dirty="0" smtClean="0">
                <a:latin typeface="Calibri" pitchFamily="34" charset="0"/>
              </a:rPr>
            </a:br>
            <a:r>
              <a:rPr lang="ru-RU" altLang="ru-RU" sz="3200" dirty="0" smtClean="0">
                <a:latin typeface="Calibri" pitchFamily="34" charset="0"/>
              </a:rPr>
              <a:t>Это просто</a:t>
            </a:r>
            <a:br>
              <a:rPr lang="ru-RU" altLang="ru-RU" sz="3200" dirty="0" smtClean="0">
                <a:latin typeface="Calibri" pitchFamily="34" charset="0"/>
              </a:rPr>
            </a:br>
            <a:r>
              <a:rPr lang="ru-RU" altLang="ru-RU" sz="3200" dirty="0" smtClean="0">
                <a:latin typeface="Calibri" pitchFamily="34" charset="0"/>
              </a:rPr>
              <a:t>На яблоне</a:t>
            </a:r>
            <a:br>
              <a:rPr lang="ru-RU" altLang="ru-RU" sz="3200" dirty="0" smtClean="0">
                <a:latin typeface="Calibri" pitchFamily="34" charset="0"/>
              </a:rPr>
            </a:br>
            <a:r>
              <a:rPr lang="ru-RU" altLang="ru-RU" sz="3200" dirty="0" smtClean="0">
                <a:latin typeface="Calibri" pitchFamily="34" charset="0"/>
              </a:rPr>
              <a:t>Ветер</a:t>
            </a:r>
            <a:br>
              <a:rPr lang="ru-RU" altLang="ru-RU" sz="3200" dirty="0" smtClean="0">
                <a:latin typeface="Calibri" pitchFamily="34" charset="0"/>
              </a:rPr>
            </a:br>
            <a:r>
              <a:rPr lang="ru-RU" altLang="ru-RU" sz="3200" dirty="0" smtClean="0">
                <a:latin typeface="Calibri" pitchFamily="34" charset="0"/>
              </a:rPr>
              <a:t>Хочет все лепестки </a:t>
            </a:r>
            <a:br>
              <a:rPr lang="ru-RU" altLang="ru-RU" sz="3200" dirty="0" smtClean="0">
                <a:latin typeface="Calibri" pitchFamily="34" charset="0"/>
              </a:rPr>
            </a:br>
            <a:r>
              <a:rPr lang="ru-RU" altLang="ru-RU" sz="3200" dirty="0" smtClean="0">
                <a:latin typeface="Calibri" pitchFamily="34" charset="0"/>
              </a:rPr>
              <a:t>Сосчитать.</a:t>
            </a:r>
          </a:p>
          <a:p>
            <a:pPr eaLnBrk="0" hangingPunct="0"/>
            <a:r>
              <a:rPr lang="ru-RU" altLang="ru-RU" sz="3200" dirty="0" smtClean="0">
                <a:latin typeface="Calibri" pitchFamily="34" charset="0"/>
              </a:rPr>
              <a:t>(</a:t>
            </a:r>
            <a:r>
              <a:rPr lang="ru-RU" altLang="ru-RU" sz="3200" i="1" dirty="0" smtClean="0">
                <a:latin typeface="Calibri" pitchFamily="34" charset="0"/>
              </a:rPr>
              <a:t>В.Приходько</a:t>
            </a:r>
            <a:r>
              <a:rPr lang="ru-RU" altLang="ru-RU" sz="3200" dirty="0" smtClean="0">
                <a:latin typeface="Calibri" pitchFamily="34" charset="0"/>
              </a:rPr>
              <a:t>)</a:t>
            </a:r>
            <a:endParaRPr lang="ru-RU" sz="3200" dirty="0"/>
          </a:p>
        </p:txBody>
      </p:sp>
      <p:pic>
        <p:nvPicPr>
          <p:cNvPr id="5" name="Picture 15" descr="Рисунок1"/>
          <p:cNvPicPr>
            <a:picLocks noChangeAspect="1" noChangeArrowheads="1"/>
          </p:cNvPicPr>
          <p:nvPr/>
        </p:nvPicPr>
        <p:blipFill>
          <a:blip r:embed="rId3"/>
          <a:srcRect/>
          <a:stretch>
            <a:fillRect/>
          </a:stretch>
        </p:blipFill>
        <p:spPr bwMode="auto">
          <a:xfrm flipV="1">
            <a:off x="539750" y="1357298"/>
            <a:ext cx="3889375" cy="214314"/>
          </a:xfrm>
          <a:prstGeom prst="rect">
            <a:avLst/>
          </a:prstGeom>
          <a:noFill/>
          <a:ln w="9525">
            <a:noFill/>
            <a:miter lim="800000"/>
            <a:headEnd/>
            <a:tailEnd/>
          </a:ln>
        </p:spPr>
      </p:pic>
      <p:pic>
        <p:nvPicPr>
          <p:cNvPr id="6" name="Picture 16" descr="Рисунок1"/>
          <p:cNvPicPr>
            <a:picLocks noChangeAspect="1" noChangeArrowheads="1"/>
          </p:cNvPicPr>
          <p:nvPr/>
        </p:nvPicPr>
        <p:blipFill>
          <a:blip r:embed="rId3"/>
          <a:srcRect/>
          <a:stretch>
            <a:fillRect/>
          </a:stretch>
        </p:blipFill>
        <p:spPr bwMode="auto">
          <a:xfrm>
            <a:off x="571500" y="1857364"/>
            <a:ext cx="3889375" cy="214314"/>
          </a:xfrm>
          <a:prstGeom prst="rect">
            <a:avLst/>
          </a:prstGeom>
          <a:noFill/>
          <a:ln w="9525">
            <a:noFill/>
            <a:miter lim="800000"/>
            <a:headEnd/>
            <a:tailEnd/>
          </a:ln>
        </p:spPr>
      </p:pic>
      <p:pic>
        <p:nvPicPr>
          <p:cNvPr id="7" name="Picture 17" descr="Рисунок1"/>
          <p:cNvPicPr>
            <a:picLocks noChangeAspect="1" noChangeArrowheads="1"/>
          </p:cNvPicPr>
          <p:nvPr/>
        </p:nvPicPr>
        <p:blipFill>
          <a:blip r:embed="rId3"/>
          <a:srcRect/>
          <a:stretch>
            <a:fillRect/>
          </a:stretch>
        </p:blipFill>
        <p:spPr bwMode="auto">
          <a:xfrm>
            <a:off x="692150" y="2357430"/>
            <a:ext cx="3889375" cy="174633"/>
          </a:xfrm>
          <a:prstGeom prst="rect">
            <a:avLst/>
          </a:prstGeom>
          <a:noFill/>
          <a:ln w="9525">
            <a:noFill/>
            <a:miter lim="800000"/>
            <a:headEnd/>
            <a:tailEnd/>
          </a:ln>
        </p:spPr>
      </p:pic>
      <p:pic>
        <p:nvPicPr>
          <p:cNvPr id="8" name="Picture 18" descr="Рисунок1"/>
          <p:cNvPicPr>
            <a:picLocks noChangeAspect="1" noChangeArrowheads="1"/>
          </p:cNvPicPr>
          <p:nvPr/>
        </p:nvPicPr>
        <p:blipFill>
          <a:blip r:embed="rId3"/>
          <a:srcRect/>
          <a:stretch>
            <a:fillRect/>
          </a:stretch>
        </p:blipFill>
        <p:spPr bwMode="auto">
          <a:xfrm>
            <a:off x="428596" y="2786058"/>
            <a:ext cx="3889375" cy="214314"/>
          </a:xfrm>
          <a:prstGeom prst="rect">
            <a:avLst/>
          </a:prstGeom>
          <a:noFill/>
          <a:ln w="9525">
            <a:noFill/>
            <a:miter lim="800000"/>
            <a:headEnd/>
            <a:tailEnd/>
          </a:ln>
        </p:spPr>
      </p:pic>
      <p:pic>
        <p:nvPicPr>
          <p:cNvPr id="9" name="Picture 19" descr="Рисунок1"/>
          <p:cNvPicPr>
            <a:picLocks noChangeAspect="1" noChangeArrowheads="1"/>
          </p:cNvPicPr>
          <p:nvPr/>
        </p:nvPicPr>
        <p:blipFill>
          <a:blip r:embed="rId3"/>
          <a:srcRect/>
          <a:stretch>
            <a:fillRect/>
          </a:stretch>
        </p:blipFill>
        <p:spPr bwMode="auto">
          <a:xfrm>
            <a:off x="395288" y="3286124"/>
            <a:ext cx="3889375" cy="285752"/>
          </a:xfrm>
          <a:prstGeom prst="rect">
            <a:avLst/>
          </a:prstGeom>
          <a:noFill/>
          <a:ln w="9525">
            <a:noFill/>
            <a:miter lim="800000"/>
            <a:headEnd/>
            <a:tailEnd/>
          </a:ln>
        </p:spPr>
      </p:pic>
      <p:pic>
        <p:nvPicPr>
          <p:cNvPr id="10" name="Picture 20" descr="Рисунок1"/>
          <p:cNvPicPr>
            <a:picLocks noChangeAspect="1" noChangeArrowheads="1"/>
          </p:cNvPicPr>
          <p:nvPr/>
        </p:nvPicPr>
        <p:blipFill>
          <a:blip r:embed="rId3"/>
          <a:srcRect/>
          <a:stretch>
            <a:fillRect/>
          </a:stretch>
        </p:blipFill>
        <p:spPr bwMode="auto">
          <a:xfrm>
            <a:off x="500063" y="3786190"/>
            <a:ext cx="3889375" cy="214313"/>
          </a:xfrm>
          <a:prstGeom prst="rect">
            <a:avLst/>
          </a:prstGeom>
          <a:noFill/>
          <a:ln w="9525">
            <a:noFill/>
            <a:miter lim="800000"/>
            <a:headEnd/>
            <a:tailEnd/>
          </a:ln>
        </p:spPr>
      </p:pic>
      <p:pic>
        <p:nvPicPr>
          <p:cNvPr id="11" name="Picture 21" descr="Рисунок1"/>
          <p:cNvPicPr>
            <a:picLocks noChangeAspect="1" noChangeArrowheads="1"/>
          </p:cNvPicPr>
          <p:nvPr/>
        </p:nvPicPr>
        <p:blipFill>
          <a:blip r:embed="rId3"/>
          <a:srcRect/>
          <a:stretch>
            <a:fillRect/>
          </a:stretch>
        </p:blipFill>
        <p:spPr bwMode="auto">
          <a:xfrm>
            <a:off x="539750" y="4286256"/>
            <a:ext cx="3889375" cy="142876"/>
          </a:xfrm>
          <a:prstGeom prst="rect">
            <a:avLst/>
          </a:prstGeom>
          <a:noFill/>
          <a:ln w="9525">
            <a:noFill/>
            <a:miter lim="800000"/>
            <a:headEnd/>
            <a:tailEnd/>
          </a:ln>
        </p:spPr>
      </p:pic>
      <p:pic>
        <p:nvPicPr>
          <p:cNvPr id="12" name="Picture 22" descr="Рисунок1"/>
          <p:cNvPicPr>
            <a:picLocks noChangeAspect="1" noChangeArrowheads="1"/>
          </p:cNvPicPr>
          <p:nvPr/>
        </p:nvPicPr>
        <p:blipFill>
          <a:blip r:embed="rId3"/>
          <a:srcRect/>
          <a:stretch>
            <a:fillRect/>
          </a:stretch>
        </p:blipFill>
        <p:spPr bwMode="auto">
          <a:xfrm>
            <a:off x="500034" y="4786322"/>
            <a:ext cx="3889375" cy="214314"/>
          </a:xfrm>
          <a:prstGeom prst="rect">
            <a:avLst/>
          </a:prstGeom>
          <a:noFill/>
          <a:ln w="9525">
            <a:noFill/>
            <a:miter lim="800000"/>
            <a:headEnd/>
            <a:tailEnd/>
          </a:ln>
        </p:spPr>
      </p:pic>
      <p:pic>
        <p:nvPicPr>
          <p:cNvPr id="13" name="Picture 23" descr="Рисунок1"/>
          <p:cNvPicPr>
            <a:picLocks noChangeAspect="1" noChangeArrowheads="1"/>
          </p:cNvPicPr>
          <p:nvPr/>
        </p:nvPicPr>
        <p:blipFill>
          <a:blip r:embed="rId3"/>
          <a:srcRect/>
          <a:stretch>
            <a:fillRect/>
          </a:stretch>
        </p:blipFill>
        <p:spPr bwMode="auto">
          <a:xfrm>
            <a:off x="500063" y="5286388"/>
            <a:ext cx="3889375" cy="214314"/>
          </a:xfrm>
          <a:prstGeom prst="rect">
            <a:avLst/>
          </a:prstGeom>
          <a:noFill/>
          <a:ln w="9525">
            <a:noFill/>
            <a:miter lim="800000"/>
            <a:headEnd/>
            <a:tailEnd/>
          </a:ln>
        </p:spPr>
      </p:pic>
      <p:pic>
        <p:nvPicPr>
          <p:cNvPr id="14" name="Picture 24" descr="Рисунок1"/>
          <p:cNvPicPr>
            <a:picLocks noChangeAspect="1" noChangeArrowheads="1"/>
          </p:cNvPicPr>
          <p:nvPr/>
        </p:nvPicPr>
        <p:blipFill>
          <a:blip r:embed="rId3"/>
          <a:srcRect/>
          <a:stretch>
            <a:fillRect/>
          </a:stretch>
        </p:blipFill>
        <p:spPr bwMode="auto">
          <a:xfrm>
            <a:off x="468313" y="5715016"/>
            <a:ext cx="3889375" cy="285752"/>
          </a:xfrm>
          <a:prstGeom prst="rect">
            <a:avLst/>
          </a:prstGeom>
          <a:noFill/>
          <a:ln w="9525">
            <a:noFill/>
            <a:miter lim="800000"/>
            <a:headEnd/>
            <a:tailEnd/>
          </a:ln>
        </p:spPr>
      </p:pic>
      <p:pic>
        <p:nvPicPr>
          <p:cNvPr id="15" name="Picture 25" descr="Рисунок1"/>
          <p:cNvPicPr>
            <a:picLocks noChangeAspect="1" noChangeArrowheads="1"/>
          </p:cNvPicPr>
          <p:nvPr/>
        </p:nvPicPr>
        <p:blipFill>
          <a:blip r:embed="rId3"/>
          <a:srcRect/>
          <a:stretch>
            <a:fillRect/>
          </a:stretch>
        </p:blipFill>
        <p:spPr bwMode="auto">
          <a:xfrm>
            <a:off x="468313" y="6215082"/>
            <a:ext cx="3889375" cy="214314"/>
          </a:xfrm>
          <a:prstGeom prst="rect">
            <a:avLst/>
          </a:prstGeom>
          <a:noFill/>
          <a:ln w="9525">
            <a:noFill/>
            <a:miter lim="800000"/>
            <a:headEnd/>
            <a:tailEnd/>
          </a:ln>
        </p:spPr>
      </p:pic>
      <p:pic>
        <p:nvPicPr>
          <p:cNvPr id="16" name="Picture 17" descr="j0432675">
            <a:hlinkClick r:id="rId4" action="ppaction://hlinksldjump"/>
          </p:cNvPr>
          <p:cNvPicPr>
            <a:picLocks noChangeAspect="1" noChangeArrowheads="1"/>
          </p:cNvPicPr>
          <p:nvPr/>
        </p:nvPicPr>
        <p:blipFill>
          <a:blip r:embed="rId5"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Box 1"/>
          <p:cNvPicPr>
            <a:picLocks noChangeArrowheads="1"/>
          </p:cNvPicPr>
          <p:nvPr/>
        </p:nvPicPr>
        <p:blipFill>
          <a:blip r:embed="rId2"/>
          <a:srcRect/>
          <a:stretch>
            <a:fillRect/>
          </a:stretch>
        </p:blipFill>
        <p:spPr bwMode="auto">
          <a:xfrm>
            <a:off x="433388" y="-6350"/>
            <a:ext cx="8356600" cy="6473825"/>
          </a:xfrm>
          <a:prstGeom prst="rect">
            <a:avLst/>
          </a:prstGeom>
          <a:noFill/>
          <a:ln w="9525">
            <a:noFill/>
            <a:miter lim="800000"/>
            <a:headEnd/>
            <a:tailEnd/>
          </a:ln>
        </p:spPr>
      </p:pic>
      <p:pic>
        <p:nvPicPr>
          <p:cNvPr id="3"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571480"/>
            <a:ext cx="2778787" cy="646331"/>
          </a:xfrm>
          <a:prstGeom prst="rect">
            <a:avLst/>
          </a:prstGeom>
        </p:spPr>
        <p:txBody>
          <a:bodyPr wrap="square">
            <a:spAutoFit/>
          </a:bodyPr>
          <a:lstStyle/>
          <a:p>
            <a:r>
              <a:rPr lang="ru-RU" altLang="ru-RU" sz="3600" b="1" dirty="0" smtClean="0">
                <a:solidFill>
                  <a:srgbClr val="C00000"/>
                </a:solidFill>
                <a:latin typeface="Calibri" pitchFamily="34" charset="0"/>
              </a:rPr>
              <a:t>Лев и мышь</a:t>
            </a:r>
            <a:endParaRPr lang="ru-RU" altLang="ru-RU" sz="3600" b="1" dirty="0">
              <a:solidFill>
                <a:srgbClr val="C00000"/>
              </a:solidFill>
              <a:latin typeface="Calibri" pitchFamily="34" charset="0"/>
            </a:endParaRPr>
          </a:p>
        </p:txBody>
      </p:sp>
      <p:sp>
        <p:nvSpPr>
          <p:cNvPr id="3" name="Прямоугольник 2"/>
          <p:cNvSpPr/>
          <p:nvPr/>
        </p:nvSpPr>
        <p:spPr>
          <a:xfrm>
            <a:off x="428596" y="1285861"/>
            <a:ext cx="8286808" cy="4832092"/>
          </a:xfrm>
          <a:prstGeom prst="rect">
            <a:avLst/>
          </a:prstGeom>
        </p:spPr>
        <p:txBody>
          <a:bodyPr wrap="square">
            <a:spAutoFit/>
          </a:bodyPr>
          <a:lstStyle/>
          <a:p>
            <a:r>
              <a:rPr lang="ru-RU" altLang="ru-RU" sz="2800" b="1" dirty="0" smtClean="0">
                <a:latin typeface="Calibri" pitchFamily="34" charset="0"/>
              </a:rPr>
              <a:t>Лев спал. Мышь пробежала ему по телу. Он проснулся и поймал её. Мышь стала просить, чтобы он пустил её; она сказала: "Если ты меня пустишь, и я тебе добро сделаю". Лев засмеялся, что мышь обещает ему добро сделать, и пустил её.</a:t>
            </a:r>
          </a:p>
          <a:p>
            <a:r>
              <a:rPr lang="ru-RU" altLang="ru-RU" sz="2800" b="1" dirty="0" smtClean="0">
                <a:latin typeface="Calibri" pitchFamily="34" charset="0"/>
              </a:rPr>
              <a:t>         Потом охотники поймали льва и привязали верёвкой к дереву. Мышь услыхала львиный рёв, прибежала, перегрызла верёвку и сказала: "Помнишь, ты смеялся, не думал, чтобы я могла тебе добро сделать, а  теперь видишь - бывает и от мыши добро".</a:t>
            </a:r>
            <a:endParaRPr lang="ru-RU" altLang="ru-RU" sz="2800" b="1" dirty="0">
              <a:latin typeface="Calibri" pitchFamily="34" charset="0"/>
            </a:endParaRPr>
          </a:p>
        </p:txBody>
      </p:sp>
      <p:pic>
        <p:nvPicPr>
          <p:cNvPr id="4" name="Picture 7" descr="BIG_Cat16"/>
          <p:cNvPicPr>
            <a:picLocks noChangeAspect="1" noChangeArrowheads="1" noCrop="1"/>
          </p:cNvPicPr>
          <p:nvPr/>
        </p:nvPicPr>
        <p:blipFill>
          <a:blip r:embed="rId2"/>
          <a:srcRect/>
          <a:stretch>
            <a:fillRect/>
          </a:stretch>
        </p:blipFill>
        <p:spPr bwMode="auto">
          <a:xfrm>
            <a:off x="6877050" y="333375"/>
            <a:ext cx="1524000" cy="1123950"/>
          </a:xfrm>
          <a:prstGeom prst="rect">
            <a:avLst/>
          </a:prstGeom>
          <a:noFill/>
          <a:ln w="9525">
            <a:noFill/>
            <a:miter lim="800000"/>
            <a:headEnd/>
            <a:tailEnd/>
          </a:ln>
        </p:spPr>
      </p:pic>
      <p:pic>
        <p:nvPicPr>
          <p:cNvPr id="5" name="Группа 5"/>
          <p:cNvPicPr>
            <a:picLocks noChangeArrowheads="1"/>
          </p:cNvPicPr>
          <p:nvPr/>
        </p:nvPicPr>
        <p:blipFill>
          <a:blip r:embed="rId3"/>
          <a:srcRect/>
          <a:stretch>
            <a:fillRect/>
          </a:stretch>
        </p:blipFill>
        <p:spPr bwMode="auto">
          <a:xfrm>
            <a:off x="414338" y="1133475"/>
            <a:ext cx="8382000" cy="5376863"/>
          </a:xfrm>
          <a:prstGeom prst="rect">
            <a:avLst/>
          </a:prstGeom>
          <a:noFill/>
          <a:ln w="9525">
            <a:noFill/>
            <a:miter lim="800000"/>
            <a:headEnd/>
            <a:tailEnd/>
          </a:ln>
        </p:spPr>
      </p:pic>
      <p:pic>
        <p:nvPicPr>
          <p:cNvPr id="6" name="Picture 17" descr="j0432675">
            <a:hlinkClick r:id="rId4" action="ppaction://hlinksldjump"/>
          </p:cNvPr>
          <p:cNvPicPr>
            <a:picLocks noChangeAspect="1" noChangeArrowheads="1"/>
          </p:cNvPicPr>
          <p:nvPr/>
        </p:nvPicPr>
        <p:blipFill>
          <a:blip r:embed="rId5"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ttp://900igr.net/data/chelovek/Otkuda-ja-vzjalsja-1.files/0029-038-U-losikhi-losenok.jpg"/>
          <p:cNvPicPr>
            <a:picLocks noChangeAspect="1" noChangeArrowheads="1"/>
          </p:cNvPicPr>
          <p:nvPr/>
        </p:nvPicPr>
        <p:blipFill>
          <a:blip r:embed="rId2">
            <a:clrChange>
              <a:clrFrom>
                <a:srgbClr val="FFFFFF"/>
              </a:clrFrom>
              <a:clrTo>
                <a:srgbClr val="FFFFFF">
                  <a:alpha val="0"/>
                </a:srgbClr>
              </a:clrTo>
            </a:clrChange>
            <a:lum bright="56000" contrast="4000"/>
          </a:blip>
          <a:srcRect/>
          <a:stretch>
            <a:fillRect/>
          </a:stretch>
        </p:blipFill>
        <p:spPr bwMode="auto">
          <a:xfrm>
            <a:off x="428596" y="642918"/>
            <a:ext cx="8429625" cy="5986463"/>
          </a:xfrm>
          <a:prstGeom prst="rect">
            <a:avLst/>
          </a:prstGeom>
          <a:noFill/>
          <a:ln w="9525">
            <a:noFill/>
            <a:miter lim="800000"/>
            <a:headEnd/>
            <a:tailEnd/>
          </a:ln>
        </p:spPr>
      </p:pic>
      <p:sp>
        <p:nvSpPr>
          <p:cNvPr id="3" name="Прямоугольник 2"/>
          <p:cNvSpPr/>
          <p:nvPr/>
        </p:nvSpPr>
        <p:spPr>
          <a:xfrm>
            <a:off x="2786050" y="500042"/>
            <a:ext cx="3429023" cy="707886"/>
          </a:xfrm>
          <a:prstGeom prst="rect">
            <a:avLst/>
          </a:prstGeom>
        </p:spPr>
        <p:txBody>
          <a:bodyPr wrap="square">
            <a:spAutoFit/>
          </a:bodyPr>
          <a:lstStyle/>
          <a:p>
            <a:pPr algn="ctr"/>
            <a:r>
              <a:rPr lang="ru-RU" altLang="ru-RU" sz="4000" b="1" dirty="0" smtClean="0">
                <a:solidFill>
                  <a:srgbClr val="C00000"/>
                </a:solidFill>
                <a:latin typeface="Calibri" pitchFamily="34" charset="0"/>
              </a:rPr>
              <a:t>ЛОСИ</a:t>
            </a:r>
            <a:endParaRPr lang="ru-RU" altLang="ru-RU" sz="4000" dirty="0">
              <a:solidFill>
                <a:srgbClr val="C00000"/>
              </a:solidFill>
              <a:latin typeface="Calibri" pitchFamily="34" charset="0"/>
            </a:endParaRPr>
          </a:p>
        </p:txBody>
      </p:sp>
      <p:sp>
        <p:nvSpPr>
          <p:cNvPr id="4" name="Прямоугольник 3"/>
          <p:cNvSpPr/>
          <p:nvPr/>
        </p:nvSpPr>
        <p:spPr>
          <a:xfrm>
            <a:off x="428596" y="2571744"/>
            <a:ext cx="8286808" cy="3539430"/>
          </a:xfrm>
          <a:prstGeom prst="rect">
            <a:avLst/>
          </a:prstGeom>
        </p:spPr>
        <p:txBody>
          <a:bodyPr wrap="square">
            <a:spAutoFit/>
          </a:bodyPr>
          <a:lstStyle/>
          <a:p>
            <a:pPr eaLnBrk="0" hangingPunct="0"/>
            <a:r>
              <a:rPr lang="ru-RU" altLang="ru-RU" sz="2800" b="1" dirty="0" err="1" smtClean="0">
                <a:latin typeface="Calibri" pitchFamily="34" charset="0"/>
                <a:cs typeface="Times New Roman" pitchFamily="18" charset="0"/>
              </a:rPr>
              <a:t>НаполянувышлилосихаслосёнкомГордыйлось</a:t>
            </a:r>
            <a:endParaRPr lang="ru-RU" altLang="ru-RU" sz="2800" b="1" dirty="0" smtClean="0">
              <a:latin typeface="Calibri" pitchFamily="34" charset="0"/>
              <a:cs typeface="Times New Roman" pitchFamily="18" charset="0"/>
            </a:endParaRPr>
          </a:p>
          <a:p>
            <a:pPr eaLnBrk="0" hangingPunct="0"/>
            <a:r>
              <a:rPr lang="ru-RU" altLang="ru-RU" sz="2800" b="1" dirty="0" err="1" smtClean="0">
                <a:latin typeface="Calibri" pitchFamily="34" charset="0"/>
                <a:cs typeface="Times New Roman" pitchFamily="18" charset="0"/>
              </a:rPr>
              <a:t>наблюдалзанимиКрасивыиумныэтизвери</a:t>
            </a:r>
            <a:endParaRPr lang="ru-RU" altLang="ru-RU" sz="2800" b="1" dirty="0" smtClean="0">
              <a:latin typeface="Calibri" pitchFamily="34" charset="0"/>
              <a:cs typeface="Times New Roman" pitchFamily="18" charset="0"/>
            </a:endParaRPr>
          </a:p>
          <a:p>
            <a:pPr eaLnBrk="0" hangingPunct="0"/>
            <a:r>
              <a:rPr lang="ru-RU" altLang="ru-RU" sz="2800" b="1" dirty="0" smtClean="0">
                <a:latin typeface="Calibri" pitchFamily="34" charset="0"/>
                <a:cs typeface="Times New Roman" pitchFamily="18" charset="0"/>
              </a:rPr>
              <a:t>ГолодноихолодноимзимойПустокругомНилисточка,нитравкиоднагорькаякораИвдругзапах</a:t>
            </a:r>
          </a:p>
          <a:p>
            <a:pPr eaLnBrk="0" hangingPunct="0"/>
            <a:r>
              <a:rPr lang="ru-RU" altLang="ru-RU" sz="2800" b="1" dirty="0" err="1" smtClean="0">
                <a:latin typeface="Calibri" pitchFamily="34" charset="0"/>
                <a:cs typeface="Times New Roman" pitchFamily="18" charset="0"/>
              </a:rPr>
              <a:t>сенаНаполянестоитбольшаякормушкаДобрые</a:t>
            </a:r>
            <a:endParaRPr lang="ru-RU" altLang="ru-RU" sz="2800" b="1" dirty="0" smtClean="0">
              <a:latin typeface="Calibri" pitchFamily="34" charset="0"/>
              <a:cs typeface="Times New Roman" pitchFamily="18" charset="0"/>
            </a:endParaRPr>
          </a:p>
          <a:p>
            <a:pPr eaLnBrk="0" hangingPunct="0"/>
            <a:r>
              <a:rPr lang="ru-RU" altLang="ru-RU" sz="2800" b="1" dirty="0" err="1" smtClean="0">
                <a:latin typeface="Calibri" pitchFamily="34" charset="0"/>
                <a:cs typeface="Times New Roman" pitchFamily="18" charset="0"/>
              </a:rPr>
              <a:t>рукиегеряположилидушистоесеновкормушку</a:t>
            </a:r>
            <a:endParaRPr lang="ru-RU" altLang="ru-RU" sz="2800" b="1" dirty="0" smtClean="0">
              <a:latin typeface="Calibri" pitchFamily="34" charset="0"/>
              <a:cs typeface="Times New Roman" pitchFamily="18" charset="0"/>
            </a:endParaRPr>
          </a:p>
          <a:p>
            <a:pPr eaLnBrk="0" hangingPunct="0"/>
            <a:r>
              <a:rPr lang="ru-RU" altLang="ru-RU" sz="2800" b="1" dirty="0" err="1" smtClean="0">
                <a:latin typeface="Calibri" pitchFamily="34" charset="0"/>
                <a:cs typeface="Times New Roman" pitchFamily="18" charset="0"/>
              </a:rPr>
              <a:t>Онхозяинвлесуизаботитсяодеревьяхптицахзверях</a:t>
            </a:r>
            <a:r>
              <a:rPr lang="ru-RU" altLang="ru-RU" sz="2800" b="1" dirty="0" smtClean="0">
                <a:latin typeface="Calibri" pitchFamily="34" charset="0"/>
                <a:cs typeface="Times New Roman" pitchFamily="18" charset="0"/>
              </a:rPr>
              <a:t>.</a:t>
            </a:r>
            <a:r>
              <a:rPr lang="ru-RU" altLang="ru-RU" sz="2800" i="1" dirty="0" smtClean="0">
                <a:latin typeface="Calibri" pitchFamily="34" charset="0"/>
              </a:rPr>
              <a:t>                                                              В.Карасёва</a:t>
            </a:r>
            <a:endParaRPr lang="ru-RU" altLang="ru-RU" sz="2800" dirty="0">
              <a:latin typeface="Calibri" pitchFamily="34" charset="0"/>
            </a:endParaRPr>
          </a:p>
        </p:txBody>
      </p:sp>
      <p:pic>
        <p:nvPicPr>
          <p:cNvPr id="6"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1143000"/>
          </a:xfrm>
        </p:spPr>
        <p:txBody>
          <a:bodyPr/>
          <a:lstStyle/>
          <a:p>
            <a:r>
              <a:rPr lang="ru-RU" sz="3600" b="1" dirty="0" smtClean="0">
                <a:solidFill>
                  <a:srgbClr val="006600"/>
                </a:solidFill>
                <a:latin typeface="Arial" pitchFamily="34" charset="0"/>
                <a:cs typeface="Arial" pitchFamily="34" charset="0"/>
              </a:rPr>
              <a:t>   «В лифте»       «Выдох со счётом»</a:t>
            </a:r>
            <a:endParaRPr lang="ru-RU" sz="3600" b="1" dirty="0">
              <a:solidFill>
                <a:srgbClr val="006600"/>
              </a:solidFill>
              <a:latin typeface="Arial" pitchFamily="34" charset="0"/>
              <a:cs typeface="Arial" pitchFamily="34" charset="0"/>
            </a:endParaRPr>
          </a:p>
        </p:txBody>
      </p:sp>
      <p:sp>
        <p:nvSpPr>
          <p:cNvPr id="3" name="Текст 2"/>
          <p:cNvSpPr>
            <a:spLocks noGrp="1"/>
          </p:cNvSpPr>
          <p:nvPr>
            <p:ph type="body" idx="1"/>
          </p:nvPr>
        </p:nvSpPr>
        <p:spPr/>
        <p:txBody>
          <a:bodyPr/>
          <a:lstStyle/>
          <a:p>
            <a:endParaRPr lang="ru-RU" sz="2000" b="0" dirty="0" smtClean="0"/>
          </a:p>
          <a:p>
            <a:r>
              <a:rPr lang="ru-RU" sz="2000" b="0" dirty="0" smtClean="0"/>
              <a:t>Представьте, что мы едем в лифте и объявляем этажи. Чем выше этаж, тем голос выше, и наоборот. </a:t>
            </a:r>
            <a:endParaRPr lang="ru-RU" sz="2000" b="0" dirty="0"/>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a:xfrm>
            <a:off x="4645025" y="1428736"/>
            <a:ext cx="4041775" cy="4697427"/>
          </a:xfrm>
        </p:spPr>
        <p:txBody>
          <a:bodyPr/>
          <a:lstStyle/>
          <a:p>
            <a:pPr>
              <a:buNone/>
            </a:pPr>
            <a:r>
              <a:rPr lang="ru-RU" sz="2000" dirty="0" smtClean="0"/>
              <a:t>      Сделайте, глубокий вдох на выдохе громко считайте до тех пор, пока не</a:t>
            </a:r>
            <a:r>
              <a:rPr lang="ru-RU" sz="2000" b="1" dirty="0" smtClean="0"/>
              <a:t> </a:t>
            </a:r>
            <a:r>
              <a:rPr lang="ru-RU" sz="2000" dirty="0" smtClean="0"/>
              <a:t>кончится воздух.</a:t>
            </a:r>
          </a:p>
          <a:p>
            <a:pPr>
              <a:buNone/>
            </a:pPr>
            <a:r>
              <a:rPr lang="ru-RU" sz="2000" dirty="0" smtClean="0"/>
              <a:t>      Использование скороговорки (хором):</a:t>
            </a:r>
          </a:p>
          <a:p>
            <a:pPr>
              <a:buNone/>
            </a:pPr>
            <a:r>
              <a:rPr lang="ru-RU" sz="2000" dirty="0" smtClean="0"/>
              <a:t>      Как на горке на пригорке</a:t>
            </a:r>
          </a:p>
          <a:p>
            <a:pPr>
              <a:buNone/>
            </a:pPr>
            <a:r>
              <a:rPr lang="ru-RU" sz="2000" dirty="0" smtClean="0"/>
              <a:t>      Стоят 33 Егорки (глубокий вдох)</a:t>
            </a:r>
          </a:p>
          <a:p>
            <a:pPr>
              <a:buNone/>
            </a:pPr>
            <a:r>
              <a:rPr lang="ru-RU" sz="2000" dirty="0" smtClean="0"/>
              <a:t>      Раз Егорка, два Егорка……(до полного выдоха).</a:t>
            </a:r>
          </a:p>
          <a:p>
            <a:pPr>
              <a:buNone/>
            </a:pPr>
            <a:r>
              <a:rPr lang="ru-RU" sz="2000" dirty="0" smtClean="0"/>
              <a:t>      Необходимо отметить, что уже через несколько занятий воздуха хватает на большее количество Егорок.</a:t>
            </a:r>
          </a:p>
          <a:p>
            <a:endParaRPr lang="ru-RU" dirty="0"/>
          </a:p>
        </p:txBody>
      </p:sp>
      <p:pic>
        <p:nvPicPr>
          <p:cNvPr id="2050" name="Picture 2"/>
          <p:cNvPicPr>
            <a:picLocks noGrp="1" noChangeAspect="1" noChangeArrowheads="1"/>
          </p:cNvPicPr>
          <p:nvPr>
            <p:ph sz="half" idx="2"/>
          </p:nvPr>
        </p:nvPicPr>
        <p:blipFill>
          <a:blip r:embed="rId2"/>
          <a:srcRect/>
          <a:stretch>
            <a:fillRect/>
          </a:stretch>
        </p:blipFill>
        <p:spPr bwMode="auto">
          <a:xfrm>
            <a:off x="457200" y="2500306"/>
            <a:ext cx="4040188" cy="3357586"/>
          </a:xfrm>
          <a:prstGeom prst="rect">
            <a:avLst/>
          </a:prstGeom>
          <a:noFill/>
          <a:ln w="9525">
            <a:noFill/>
            <a:miter lim="800000"/>
            <a:headEnd/>
            <a:tailEnd/>
          </a:ln>
          <a:effectLst/>
        </p:spPr>
      </p:pic>
      <p:pic>
        <p:nvPicPr>
          <p:cNvPr id="8"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7"/>
            <a:ext cx="8286808" cy="6370975"/>
          </a:xfrm>
          <a:prstGeom prst="rect">
            <a:avLst/>
          </a:prstGeom>
        </p:spPr>
        <p:txBody>
          <a:bodyPr wrap="square">
            <a:spAutoFit/>
          </a:bodyPr>
          <a:lstStyle/>
          <a:p>
            <a:pPr algn="ctr" fontAlgn="auto">
              <a:spcBef>
                <a:spcPts val="0"/>
              </a:spcBef>
              <a:spcAft>
                <a:spcPts val="0"/>
              </a:spcAft>
              <a:defRPr/>
            </a:pPr>
            <a:r>
              <a:rPr lang="ru-RU" sz="2400" b="1" spc="50" dirty="0" smtClean="0">
                <a:ln w="11430"/>
                <a:solidFill>
                  <a:srgbClr val="C00000"/>
                </a:solidFill>
              </a:rPr>
              <a:t>Первая охота</a:t>
            </a:r>
          </a:p>
          <a:p>
            <a:pPr fontAlgn="auto">
              <a:spcBef>
                <a:spcPts val="0"/>
              </a:spcBef>
              <a:spcAft>
                <a:spcPts val="0"/>
              </a:spcAft>
              <a:defRPr/>
            </a:pPr>
            <a:r>
              <a:rPr lang="ru-RU" sz="2400" b="1" spc="50" dirty="0" smtClean="0">
                <a:ln w="11430"/>
              </a:rPr>
              <a:t>Надо __  </a:t>
            </a:r>
            <a:r>
              <a:rPr lang="ru-RU" sz="2400" b="1" spc="50" dirty="0" err="1" smtClean="0">
                <a:ln w="11430"/>
              </a:rPr>
              <a:t>щен__</a:t>
            </a:r>
            <a:r>
              <a:rPr lang="ru-RU" sz="2400" b="1" spc="50" dirty="0" smtClean="0">
                <a:ln w="11430"/>
              </a:rPr>
              <a:t>   </a:t>
            </a:r>
            <a:r>
              <a:rPr lang="ru-RU" sz="2400" b="1" spc="50" dirty="0" err="1" smtClean="0">
                <a:ln w="11430"/>
              </a:rPr>
              <a:t>гон__</a:t>
            </a:r>
            <a:r>
              <a:rPr lang="ru-RU" sz="2400" b="1" spc="50" dirty="0" smtClean="0">
                <a:ln w="11430"/>
              </a:rPr>
              <a:t>   кур по </a:t>
            </a:r>
            <a:r>
              <a:rPr lang="ru-RU" sz="2400" b="1" spc="50" dirty="0" err="1" smtClean="0">
                <a:ln w="11430"/>
              </a:rPr>
              <a:t>дво__</a:t>
            </a:r>
            <a:r>
              <a:rPr lang="ru-RU" sz="2400" b="1" spc="50" dirty="0" smtClean="0">
                <a:ln w="11430"/>
              </a:rPr>
              <a:t>.</a:t>
            </a:r>
            <a:br>
              <a:rPr lang="ru-RU" sz="2400" b="1" spc="50" dirty="0" smtClean="0">
                <a:ln w="11430"/>
              </a:rPr>
            </a:br>
            <a:r>
              <a:rPr lang="ru-RU" sz="2400" b="1" spc="50" dirty="0" smtClean="0">
                <a:ln w="11430"/>
              </a:rPr>
              <a:t>«</a:t>
            </a:r>
            <a:r>
              <a:rPr lang="ru-RU" sz="2400" b="1" spc="50" dirty="0" err="1" smtClean="0">
                <a:ln w="11430"/>
              </a:rPr>
              <a:t>Пой__-ка</a:t>
            </a:r>
            <a:r>
              <a:rPr lang="ru-RU" sz="2400" b="1" spc="50" dirty="0" smtClean="0">
                <a:ln w="11430"/>
              </a:rPr>
              <a:t>, – </a:t>
            </a:r>
            <a:r>
              <a:rPr lang="ru-RU" sz="2400" b="1" spc="50" dirty="0" err="1" smtClean="0">
                <a:ln w="11430"/>
              </a:rPr>
              <a:t>дума__</a:t>
            </a:r>
            <a:r>
              <a:rPr lang="ru-RU" sz="2400" b="1" spc="50" dirty="0" smtClean="0">
                <a:ln w="11430"/>
              </a:rPr>
              <a:t>, – на </a:t>
            </a:r>
            <a:r>
              <a:rPr lang="ru-RU" sz="2400" b="1" spc="50" dirty="0" err="1" smtClean="0">
                <a:ln w="11430"/>
              </a:rPr>
              <a:t>охо__</a:t>
            </a:r>
            <a:r>
              <a:rPr lang="ru-RU" sz="2400" b="1" spc="50" dirty="0" smtClean="0">
                <a:ln w="11430"/>
              </a:rPr>
              <a:t>  за </a:t>
            </a:r>
            <a:r>
              <a:rPr lang="ru-RU" sz="2400" b="1" spc="50" dirty="0" err="1" smtClean="0">
                <a:ln w="11430"/>
              </a:rPr>
              <a:t>дик__</a:t>
            </a:r>
            <a:r>
              <a:rPr lang="ru-RU" sz="2400" b="1" spc="50" dirty="0" smtClean="0">
                <a:ln w="11430"/>
              </a:rPr>
              <a:t>  </a:t>
            </a:r>
            <a:r>
              <a:rPr lang="ru-RU" sz="2400" b="1" spc="50" dirty="0" err="1" smtClean="0">
                <a:ln w="11430"/>
              </a:rPr>
              <a:t>зверя__</a:t>
            </a:r>
            <a:r>
              <a:rPr lang="ru-RU" sz="2400" b="1" spc="50" dirty="0" smtClean="0">
                <a:ln w="11430"/>
              </a:rPr>
              <a:t>  и </a:t>
            </a:r>
            <a:r>
              <a:rPr lang="ru-RU" sz="2400" b="1" spc="50" dirty="0" err="1" smtClean="0">
                <a:ln w="11430"/>
              </a:rPr>
              <a:t>птиц__</a:t>
            </a:r>
            <a:r>
              <a:rPr lang="ru-RU" sz="2400" b="1" spc="50" dirty="0" smtClean="0">
                <a:ln w="11430"/>
              </a:rPr>
              <a:t>».</a:t>
            </a:r>
            <a:br>
              <a:rPr lang="ru-RU" sz="2400" b="1" spc="50" dirty="0" smtClean="0">
                <a:ln w="11430"/>
              </a:rPr>
            </a:br>
            <a:r>
              <a:rPr lang="ru-RU" sz="2400" b="1" spc="50" dirty="0" err="1" smtClean="0">
                <a:ln w="11430"/>
              </a:rPr>
              <a:t>Шмыг__</a:t>
            </a:r>
            <a:r>
              <a:rPr lang="ru-RU" sz="2400" b="1" spc="50" dirty="0" smtClean="0">
                <a:ln w="11430"/>
              </a:rPr>
              <a:t>  под </a:t>
            </a:r>
            <a:r>
              <a:rPr lang="ru-RU" sz="2400" b="1" spc="50" dirty="0" err="1" smtClean="0">
                <a:ln w="11430"/>
              </a:rPr>
              <a:t>ворот__</a:t>
            </a:r>
            <a:r>
              <a:rPr lang="ru-RU" sz="2400" b="1" spc="50" dirty="0" smtClean="0">
                <a:ln w="11430"/>
              </a:rPr>
              <a:t>  и </a:t>
            </a:r>
            <a:r>
              <a:rPr lang="ru-RU" sz="2400" b="1" spc="50" dirty="0" err="1" smtClean="0">
                <a:ln w="11430"/>
              </a:rPr>
              <a:t>побе__</a:t>
            </a:r>
            <a:r>
              <a:rPr lang="ru-RU" sz="2400" b="1" spc="50" dirty="0" smtClean="0">
                <a:ln w="11430"/>
              </a:rPr>
              <a:t>  по </a:t>
            </a:r>
            <a:r>
              <a:rPr lang="ru-RU" sz="2400" b="1" spc="50" dirty="0" err="1" smtClean="0">
                <a:ln w="11430"/>
              </a:rPr>
              <a:t>лу__</a:t>
            </a:r>
            <a:r>
              <a:rPr lang="ru-RU" sz="2400" b="1" spc="50" dirty="0" smtClean="0">
                <a:ln w="11430"/>
              </a:rPr>
              <a:t>.</a:t>
            </a:r>
            <a:br>
              <a:rPr lang="ru-RU" sz="2400" b="1" spc="50" dirty="0" smtClean="0">
                <a:ln w="11430"/>
              </a:rPr>
            </a:br>
            <a:r>
              <a:rPr lang="ru-RU" sz="2400" b="1" spc="50" dirty="0" err="1" smtClean="0">
                <a:ln w="11430"/>
              </a:rPr>
              <a:t>Увиде__</a:t>
            </a:r>
            <a:r>
              <a:rPr lang="ru-RU" sz="2400" b="1" spc="50" dirty="0" smtClean="0">
                <a:ln w="11430"/>
              </a:rPr>
              <a:t>  его </a:t>
            </a:r>
            <a:r>
              <a:rPr lang="ru-RU" sz="2400" b="1" spc="50" dirty="0" err="1" smtClean="0">
                <a:ln w="11430"/>
              </a:rPr>
              <a:t>дик__</a:t>
            </a:r>
            <a:r>
              <a:rPr lang="ru-RU" sz="2400" b="1" spc="50" dirty="0" smtClean="0">
                <a:ln w="11430"/>
              </a:rPr>
              <a:t>  </a:t>
            </a:r>
            <a:r>
              <a:rPr lang="ru-RU" sz="2400" b="1" spc="50" dirty="0" err="1" smtClean="0">
                <a:ln w="11430"/>
              </a:rPr>
              <a:t>зве__</a:t>
            </a:r>
            <a:r>
              <a:rPr lang="ru-RU" sz="2400" b="1" spc="50" dirty="0" smtClean="0">
                <a:ln w="11430"/>
              </a:rPr>
              <a:t>,  </a:t>
            </a:r>
            <a:r>
              <a:rPr lang="ru-RU" sz="2400" b="1" spc="50" dirty="0" err="1" smtClean="0">
                <a:ln w="11430"/>
              </a:rPr>
              <a:t>пти__</a:t>
            </a:r>
            <a:r>
              <a:rPr lang="ru-RU" sz="2400" b="1" spc="50" dirty="0" smtClean="0">
                <a:ln w="11430"/>
              </a:rPr>
              <a:t>,  </a:t>
            </a:r>
            <a:r>
              <a:rPr lang="ru-RU" sz="2400" b="1" spc="50" dirty="0" err="1" smtClean="0">
                <a:ln w="11430"/>
              </a:rPr>
              <a:t>насеко__</a:t>
            </a:r>
            <a:r>
              <a:rPr lang="ru-RU" sz="2400" b="1" spc="50" dirty="0" smtClean="0">
                <a:ln w="11430"/>
              </a:rPr>
              <a:t> и </a:t>
            </a:r>
            <a:r>
              <a:rPr lang="ru-RU" sz="2400" b="1" spc="50" dirty="0" err="1" smtClean="0">
                <a:ln w="11430"/>
              </a:rPr>
              <a:t>дума__к</a:t>
            </a:r>
            <a:r>
              <a:rPr lang="ru-RU" sz="2400" b="1" spc="50" dirty="0" smtClean="0">
                <a:ln w="11430"/>
              </a:rPr>
              <a:t> </a:t>
            </a:r>
            <a:r>
              <a:rPr lang="ru-RU" sz="2400" b="1" spc="50" dirty="0" err="1" smtClean="0">
                <a:ln w="11430"/>
              </a:rPr>
              <a:t>ажд__</a:t>
            </a:r>
            <a:r>
              <a:rPr lang="ru-RU" sz="2400" b="1" spc="50" dirty="0" smtClean="0">
                <a:ln w="11430"/>
              </a:rPr>
              <a:t>  про </a:t>
            </a:r>
            <a:r>
              <a:rPr lang="ru-RU" sz="2400" b="1" spc="50" dirty="0" err="1" smtClean="0">
                <a:ln w="11430"/>
              </a:rPr>
              <a:t>се__</a:t>
            </a:r>
            <a:r>
              <a:rPr lang="ru-RU" sz="2400" b="1" spc="50" dirty="0" smtClean="0">
                <a:ln w="11430"/>
              </a:rPr>
              <a:t>.</a:t>
            </a:r>
            <a:br>
              <a:rPr lang="ru-RU" sz="2400" b="1" spc="50" dirty="0" smtClean="0">
                <a:ln w="11430"/>
              </a:rPr>
            </a:br>
            <a:r>
              <a:rPr lang="ru-RU" sz="2400" b="1" spc="50" dirty="0" smtClean="0">
                <a:ln w="11430"/>
              </a:rPr>
              <a:t>Выпь </a:t>
            </a:r>
            <a:r>
              <a:rPr lang="ru-RU" sz="2400" b="1" spc="50" dirty="0" err="1" smtClean="0">
                <a:ln w="11430"/>
              </a:rPr>
              <a:t>дума__</a:t>
            </a:r>
            <a:r>
              <a:rPr lang="ru-RU" sz="2400" b="1" spc="50" dirty="0" smtClean="0">
                <a:ln w="11430"/>
              </a:rPr>
              <a:t>: «Я его </a:t>
            </a:r>
            <a:r>
              <a:rPr lang="ru-RU" sz="2400" b="1" spc="50" dirty="0" err="1" smtClean="0">
                <a:ln w="11430"/>
              </a:rPr>
              <a:t>обма__</a:t>
            </a:r>
            <a:r>
              <a:rPr lang="ru-RU" sz="2400" b="1" spc="50" dirty="0" smtClean="0">
                <a:ln w="11430"/>
              </a:rPr>
              <a:t>».</a:t>
            </a:r>
            <a:br>
              <a:rPr lang="ru-RU" sz="2400" b="1" spc="50" dirty="0" smtClean="0">
                <a:ln w="11430"/>
              </a:rPr>
            </a:br>
            <a:r>
              <a:rPr lang="ru-RU" sz="2400" b="1" spc="50" dirty="0" smtClean="0">
                <a:ln w="11430"/>
              </a:rPr>
              <a:t>Удод </a:t>
            </a:r>
            <a:r>
              <a:rPr lang="ru-RU" sz="2400" b="1" spc="50" dirty="0" err="1" smtClean="0">
                <a:ln w="11430"/>
              </a:rPr>
              <a:t>дума__</a:t>
            </a:r>
            <a:r>
              <a:rPr lang="ru-RU" sz="2400" b="1" spc="50" dirty="0" smtClean="0">
                <a:ln w="11430"/>
              </a:rPr>
              <a:t>: «Я его </a:t>
            </a:r>
            <a:r>
              <a:rPr lang="ru-RU" sz="2400" b="1" spc="50" dirty="0" err="1" smtClean="0">
                <a:ln w="11430"/>
              </a:rPr>
              <a:t>удив__</a:t>
            </a:r>
            <a:r>
              <a:rPr lang="ru-RU" sz="2400" b="1" spc="50" dirty="0" smtClean="0">
                <a:ln w="11430"/>
              </a:rPr>
              <a:t>».</a:t>
            </a:r>
            <a:br>
              <a:rPr lang="ru-RU" sz="2400" b="1" spc="50" dirty="0" smtClean="0">
                <a:ln w="11430"/>
              </a:rPr>
            </a:br>
            <a:r>
              <a:rPr lang="ru-RU" sz="2400" b="1" spc="50" dirty="0" err="1" smtClean="0">
                <a:ln w="11430"/>
              </a:rPr>
              <a:t>Ящер__</a:t>
            </a:r>
            <a:r>
              <a:rPr lang="ru-RU" sz="2400" b="1" spc="50" dirty="0" smtClean="0">
                <a:ln w="11430"/>
              </a:rPr>
              <a:t>  </a:t>
            </a:r>
            <a:r>
              <a:rPr lang="ru-RU" sz="2400" b="1" spc="50" dirty="0" err="1" smtClean="0">
                <a:ln w="11430"/>
              </a:rPr>
              <a:t>дум__</a:t>
            </a:r>
            <a:r>
              <a:rPr lang="ru-RU" sz="2400" b="1" spc="50" dirty="0" smtClean="0">
                <a:ln w="11430"/>
              </a:rPr>
              <a:t>: «Я от </a:t>
            </a:r>
            <a:r>
              <a:rPr lang="ru-RU" sz="2400" b="1" spc="50" dirty="0" err="1" smtClean="0">
                <a:ln w="11430"/>
              </a:rPr>
              <a:t>не__</a:t>
            </a:r>
            <a:r>
              <a:rPr lang="ru-RU" sz="2400" b="1" spc="50" dirty="0" smtClean="0">
                <a:ln w="11430"/>
              </a:rPr>
              <a:t> </a:t>
            </a:r>
            <a:r>
              <a:rPr lang="ru-RU" sz="2400" b="1" spc="50" dirty="0" err="1" smtClean="0">
                <a:ln w="11430"/>
              </a:rPr>
              <a:t>вывер__</a:t>
            </a:r>
            <a:r>
              <a:rPr lang="ru-RU" sz="2400" b="1" spc="50" dirty="0" smtClean="0">
                <a:ln w="11430"/>
              </a:rPr>
              <a:t>».</a:t>
            </a:r>
            <a:br>
              <a:rPr lang="ru-RU" sz="2400" b="1" spc="50" dirty="0" smtClean="0">
                <a:ln w="11430"/>
              </a:rPr>
            </a:br>
            <a:r>
              <a:rPr lang="ru-RU" sz="2400" b="1" spc="50" dirty="0" err="1" smtClean="0">
                <a:ln w="11430"/>
              </a:rPr>
              <a:t>Гусен__</a:t>
            </a:r>
            <a:r>
              <a:rPr lang="ru-RU" sz="2400" b="1" spc="50" dirty="0" smtClean="0">
                <a:ln w="11430"/>
              </a:rPr>
              <a:t>,  </a:t>
            </a:r>
            <a:r>
              <a:rPr lang="ru-RU" sz="2400" b="1" spc="50" dirty="0" err="1" smtClean="0">
                <a:ln w="11430"/>
              </a:rPr>
              <a:t>бабо__</a:t>
            </a:r>
            <a:r>
              <a:rPr lang="ru-RU" sz="2400" b="1" spc="50" dirty="0" smtClean="0">
                <a:ln w="11430"/>
              </a:rPr>
              <a:t>,  </a:t>
            </a:r>
            <a:r>
              <a:rPr lang="ru-RU" sz="2400" b="1" spc="50" dirty="0" err="1" smtClean="0">
                <a:ln w="11430"/>
              </a:rPr>
              <a:t>кузне__</a:t>
            </a:r>
            <a:r>
              <a:rPr lang="ru-RU" sz="2400" b="1" spc="50" dirty="0" smtClean="0">
                <a:ln w="11430"/>
              </a:rPr>
              <a:t> думают: «Мы от </a:t>
            </a:r>
            <a:r>
              <a:rPr lang="ru-RU" sz="2400" b="1" spc="50" dirty="0" err="1" smtClean="0">
                <a:ln w="11430"/>
              </a:rPr>
              <a:t>не__</a:t>
            </a:r>
            <a:r>
              <a:rPr lang="ru-RU" sz="2400" b="1" spc="50" dirty="0" smtClean="0">
                <a:ln w="11430"/>
              </a:rPr>
              <a:t> </a:t>
            </a:r>
            <a:r>
              <a:rPr lang="ru-RU" sz="2400" b="1" spc="50" dirty="0" err="1" smtClean="0">
                <a:ln w="11430"/>
              </a:rPr>
              <a:t>спряч__</a:t>
            </a:r>
            <a:r>
              <a:rPr lang="ru-RU" sz="2400" b="1" spc="50" dirty="0" smtClean="0">
                <a:ln w="11430"/>
              </a:rPr>
              <a:t>».</a:t>
            </a:r>
            <a:br>
              <a:rPr lang="ru-RU" sz="2400" b="1" spc="50" dirty="0" smtClean="0">
                <a:ln w="11430"/>
              </a:rPr>
            </a:br>
            <a:r>
              <a:rPr lang="ru-RU" sz="2400" b="1" spc="50" dirty="0" smtClean="0">
                <a:ln w="11430"/>
              </a:rPr>
              <a:t>«Мы все за </a:t>
            </a:r>
            <a:r>
              <a:rPr lang="ru-RU" sz="2400" b="1" spc="50" dirty="0" err="1" smtClean="0">
                <a:ln w="11430"/>
              </a:rPr>
              <a:t>се__</a:t>
            </a:r>
            <a:r>
              <a:rPr lang="ru-RU" sz="2400" b="1" spc="50" dirty="0" smtClean="0">
                <a:ln w="11430"/>
              </a:rPr>
              <a:t>  </a:t>
            </a:r>
            <a:r>
              <a:rPr lang="ru-RU" sz="2400" b="1" spc="50" dirty="0" err="1" smtClean="0">
                <a:ln w="11430"/>
              </a:rPr>
              <a:t>посто__</a:t>
            </a:r>
            <a:r>
              <a:rPr lang="ru-RU" sz="2400" b="1" spc="50" dirty="0" smtClean="0">
                <a:ln w="11430"/>
              </a:rPr>
              <a:t>  </a:t>
            </a:r>
            <a:r>
              <a:rPr lang="ru-RU" sz="2400" b="1" spc="50" dirty="0" err="1" smtClean="0">
                <a:ln w="11430"/>
              </a:rPr>
              <a:t>уме__</a:t>
            </a:r>
            <a:r>
              <a:rPr lang="ru-RU" sz="2400" b="1" spc="50" dirty="0" smtClean="0">
                <a:ln w="11430"/>
              </a:rPr>
              <a:t>», – </a:t>
            </a:r>
            <a:r>
              <a:rPr lang="ru-RU" sz="2400" b="1" spc="50" dirty="0" err="1" smtClean="0">
                <a:ln w="11430"/>
              </a:rPr>
              <a:t>дум__</a:t>
            </a:r>
            <a:r>
              <a:rPr lang="ru-RU" sz="2400" b="1" spc="50" dirty="0" smtClean="0">
                <a:ln w="11430"/>
              </a:rPr>
              <a:t>  они про </a:t>
            </a:r>
            <a:r>
              <a:rPr lang="ru-RU" sz="2400" b="1" spc="50" dirty="0" err="1" smtClean="0">
                <a:ln w="11430"/>
              </a:rPr>
              <a:t>се__</a:t>
            </a:r>
            <a:r>
              <a:rPr lang="ru-RU" sz="2400" b="1" spc="50" dirty="0" smtClean="0">
                <a:ln w="11430"/>
              </a:rPr>
              <a:t>.</a:t>
            </a:r>
            <a:br>
              <a:rPr lang="ru-RU" sz="2400" b="1" spc="50" dirty="0" smtClean="0">
                <a:ln w="11430"/>
              </a:rPr>
            </a:br>
            <a:r>
              <a:rPr lang="ru-RU" sz="2400" b="1" spc="50" dirty="0" smtClean="0">
                <a:ln w="11430"/>
              </a:rPr>
              <a:t>А </a:t>
            </a:r>
            <a:r>
              <a:rPr lang="ru-RU" sz="2400" b="1" spc="50" dirty="0" err="1" smtClean="0">
                <a:ln w="11430"/>
              </a:rPr>
              <a:t>ще__</a:t>
            </a:r>
            <a:r>
              <a:rPr lang="ru-RU" sz="2400" b="1" spc="50" dirty="0" smtClean="0">
                <a:ln w="11430"/>
              </a:rPr>
              <a:t>  уже </a:t>
            </a:r>
            <a:r>
              <a:rPr lang="ru-RU" sz="2400" b="1" spc="50" dirty="0" err="1" smtClean="0">
                <a:ln w="11430"/>
              </a:rPr>
              <a:t>подбе__</a:t>
            </a:r>
            <a:r>
              <a:rPr lang="ru-RU" sz="2400" b="1" spc="50" dirty="0" smtClean="0">
                <a:ln w="11430"/>
              </a:rPr>
              <a:t>  к </a:t>
            </a:r>
            <a:r>
              <a:rPr lang="ru-RU" sz="2400" b="1" spc="50" dirty="0" err="1" smtClean="0">
                <a:ln w="11430"/>
              </a:rPr>
              <a:t>озе__</a:t>
            </a:r>
            <a:r>
              <a:rPr lang="ru-RU" sz="2400" b="1" spc="50" dirty="0" smtClean="0">
                <a:ln w="11430"/>
              </a:rPr>
              <a:t> и </a:t>
            </a:r>
            <a:r>
              <a:rPr lang="ru-RU" sz="2400" b="1" spc="50" dirty="0" err="1" smtClean="0">
                <a:ln w="11430"/>
              </a:rPr>
              <a:t>дум__</a:t>
            </a:r>
            <a:r>
              <a:rPr lang="ru-RU" sz="2400" b="1" spc="50" dirty="0" smtClean="0">
                <a:ln w="11430"/>
              </a:rPr>
              <a:t>: «Вот я </a:t>
            </a:r>
            <a:r>
              <a:rPr lang="ru-RU" sz="2400" b="1" spc="50" dirty="0" err="1" smtClean="0">
                <a:ln w="11430"/>
              </a:rPr>
              <a:t>сей__</a:t>
            </a:r>
            <a:r>
              <a:rPr lang="ru-RU" sz="2400" b="1" spc="50" dirty="0" smtClean="0">
                <a:ln w="11430"/>
              </a:rPr>
              <a:t> их </a:t>
            </a:r>
            <a:r>
              <a:rPr lang="ru-RU" sz="2400" b="1" spc="50" dirty="0" err="1" smtClean="0">
                <a:ln w="11430"/>
              </a:rPr>
              <a:t>пойм__</a:t>
            </a:r>
            <a:r>
              <a:rPr lang="ru-RU" sz="2400" b="1" spc="50" dirty="0" smtClean="0">
                <a:ln w="11430"/>
              </a:rPr>
              <a:t>!» – и </a:t>
            </a:r>
            <a:r>
              <a:rPr lang="ru-RU" sz="2400" b="1" spc="50" dirty="0" err="1" smtClean="0">
                <a:ln w="11430"/>
              </a:rPr>
              <a:t>пригот__</a:t>
            </a:r>
            <a:r>
              <a:rPr lang="ru-RU" sz="2400" b="1" spc="50" dirty="0" smtClean="0">
                <a:ln w="11430"/>
              </a:rPr>
              <a:t>  уже </a:t>
            </a:r>
            <a:r>
              <a:rPr lang="ru-RU" sz="2400" b="1" spc="50" dirty="0" err="1" smtClean="0">
                <a:ln w="11430"/>
              </a:rPr>
              <a:t>прыг__</a:t>
            </a:r>
            <a:r>
              <a:rPr lang="ru-RU" sz="2400" b="1" spc="50" dirty="0" smtClean="0">
                <a:ln w="11430"/>
              </a:rPr>
              <a:t>... </a:t>
            </a:r>
          </a:p>
          <a:p>
            <a:pPr fontAlgn="auto">
              <a:spcBef>
                <a:spcPts val="0"/>
              </a:spcBef>
              <a:spcAft>
                <a:spcPts val="0"/>
              </a:spcAft>
              <a:defRPr/>
            </a:pPr>
            <a:r>
              <a:rPr lang="ru-RU" sz="2400" b="1" i="1" spc="50" dirty="0" smtClean="0">
                <a:ln w="11430"/>
              </a:rPr>
              <a:t>                                                          (В. Бианки)</a:t>
            </a:r>
            <a:endParaRPr lang="ru-RU" sz="2400" b="1" spc="50" dirty="0">
              <a:ln w="11430"/>
            </a:endParaRPr>
          </a:p>
        </p:txBody>
      </p:sp>
      <p:pic>
        <p:nvPicPr>
          <p:cNvPr id="3" name="Picture 17" descr="j0432675">
            <a:hlinkClick r:id="rId2" action="ppaction://hlinksldjump"/>
          </p:cNvPr>
          <p:cNvPicPr>
            <a:picLocks noChangeAspect="1" noChangeArrowheads="1"/>
          </p:cNvPicPr>
          <p:nvPr/>
        </p:nvPicPr>
        <p:blipFill>
          <a:blip r:embed="rId3"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sc.1september.ru/2008/04/1.jpg"/>
          <p:cNvPicPr>
            <a:picLocks noChangeAspect="1" noChangeArrowheads="1"/>
          </p:cNvPicPr>
          <p:nvPr/>
        </p:nvPicPr>
        <p:blipFill>
          <a:blip r:embed="rId2"/>
          <a:srcRect/>
          <a:stretch>
            <a:fillRect/>
          </a:stretch>
        </p:blipFill>
        <p:spPr bwMode="auto">
          <a:xfrm>
            <a:off x="3643313" y="4429125"/>
            <a:ext cx="4338637" cy="1995488"/>
          </a:xfrm>
          <a:prstGeom prst="rect">
            <a:avLst/>
          </a:prstGeom>
          <a:noFill/>
          <a:ln w="9525">
            <a:noFill/>
            <a:miter lim="800000"/>
            <a:headEnd/>
            <a:tailEnd/>
          </a:ln>
        </p:spPr>
      </p:pic>
      <p:pic>
        <p:nvPicPr>
          <p:cNvPr id="3" name="Rectangle 1"/>
          <p:cNvPicPr>
            <a:picLocks noChangeArrowheads="1"/>
          </p:cNvPicPr>
          <p:nvPr/>
        </p:nvPicPr>
        <p:blipFill>
          <a:blip r:embed="rId3"/>
          <a:srcRect/>
          <a:stretch>
            <a:fillRect/>
          </a:stretch>
        </p:blipFill>
        <p:spPr bwMode="auto">
          <a:xfrm>
            <a:off x="142844" y="0"/>
            <a:ext cx="8675687" cy="6205538"/>
          </a:xfrm>
          <a:prstGeom prst="rect">
            <a:avLst/>
          </a:prstGeom>
          <a:noFill/>
          <a:ln w="9525">
            <a:noFill/>
            <a:miter lim="800000"/>
            <a:headEnd/>
            <a:tailEnd/>
          </a:ln>
        </p:spPr>
      </p:pic>
      <p:pic>
        <p:nvPicPr>
          <p:cNvPr id="4" name="Picture 17" descr="j0432675">
            <a:hlinkClick r:id="rId4" action="ppaction://hlinksldjump"/>
          </p:cNvPr>
          <p:cNvPicPr>
            <a:picLocks noChangeAspect="1" noChangeArrowheads="1"/>
          </p:cNvPicPr>
          <p:nvPr/>
        </p:nvPicPr>
        <p:blipFill>
          <a:blip r:embed="rId5"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sc.1september.ru/2004/42/3.jpg"/>
          <p:cNvPicPr>
            <a:picLocks noChangeAspect="1" noChangeArrowheads="1"/>
          </p:cNvPicPr>
          <p:nvPr/>
        </p:nvPicPr>
        <p:blipFill>
          <a:blip r:embed="rId2"/>
          <a:srcRect/>
          <a:stretch>
            <a:fillRect/>
          </a:stretch>
        </p:blipFill>
        <p:spPr bwMode="auto">
          <a:xfrm>
            <a:off x="7308850" y="2071688"/>
            <a:ext cx="1335088" cy="1954212"/>
          </a:xfrm>
          <a:prstGeom prst="rect">
            <a:avLst/>
          </a:prstGeom>
          <a:noFill/>
          <a:ln w="9525">
            <a:noFill/>
            <a:miter lim="800000"/>
            <a:headEnd/>
            <a:tailEnd/>
          </a:ln>
        </p:spPr>
      </p:pic>
      <p:pic>
        <p:nvPicPr>
          <p:cNvPr id="3" name="TextBox 1"/>
          <p:cNvPicPr>
            <a:picLocks noChangeArrowheads="1"/>
          </p:cNvPicPr>
          <p:nvPr/>
        </p:nvPicPr>
        <p:blipFill>
          <a:blip r:embed="rId3"/>
          <a:srcRect/>
          <a:stretch>
            <a:fillRect/>
          </a:stretch>
        </p:blipFill>
        <p:spPr bwMode="auto">
          <a:xfrm>
            <a:off x="334963" y="328613"/>
            <a:ext cx="8723312" cy="1841500"/>
          </a:xfrm>
          <a:prstGeom prst="rect">
            <a:avLst/>
          </a:prstGeom>
          <a:noFill/>
          <a:ln w="9525">
            <a:noFill/>
            <a:miter lim="800000"/>
            <a:headEnd/>
            <a:tailEnd/>
          </a:ln>
        </p:spPr>
      </p:pic>
      <p:pic>
        <p:nvPicPr>
          <p:cNvPr id="4" name="TextBox 4"/>
          <p:cNvPicPr>
            <a:picLocks noChangeArrowheads="1"/>
          </p:cNvPicPr>
          <p:nvPr/>
        </p:nvPicPr>
        <p:blipFill>
          <a:blip r:embed="rId4"/>
          <a:srcRect/>
          <a:stretch>
            <a:fillRect/>
          </a:stretch>
        </p:blipFill>
        <p:spPr bwMode="auto">
          <a:xfrm>
            <a:off x="146050" y="1182688"/>
            <a:ext cx="2998788" cy="1060450"/>
          </a:xfrm>
          <a:prstGeom prst="rect">
            <a:avLst/>
          </a:prstGeom>
          <a:noFill/>
          <a:ln w="9525">
            <a:noFill/>
            <a:miter lim="800000"/>
            <a:headEnd/>
            <a:tailEnd/>
          </a:ln>
        </p:spPr>
      </p:pic>
      <p:pic>
        <p:nvPicPr>
          <p:cNvPr id="5" name="TextBox 5"/>
          <p:cNvPicPr>
            <a:picLocks noChangeArrowheads="1"/>
          </p:cNvPicPr>
          <p:nvPr/>
        </p:nvPicPr>
        <p:blipFill>
          <a:blip r:embed="rId5"/>
          <a:srcRect/>
          <a:stretch>
            <a:fillRect/>
          </a:stretch>
        </p:blipFill>
        <p:spPr bwMode="auto">
          <a:xfrm>
            <a:off x="1858963" y="1182688"/>
            <a:ext cx="2097087" cy="1060450"/>
          </a:xfrm>
          <a:prstGeom prst="rect">
            <a:avLst/>
          </a:prstGeom>
          <a:noFill/>
          <a:ln w="9525">
            <a:noFill/>
            <a:miter lim="800000"/>
            <a:headEnd/>
            <a:tailEnd/>
          </a:ln>
        </p:spPr>
      </p:pic>
      <p:pic>
        <p:nvPicPr>
          <p:cNvPr id="6" name="TextBox 6"/>
          <p:cNvPicPr>
            <a:picLocks noChangeArrowheads="1"/>
          </p:cNvPicPr>
          <p:nvPr/>
        </p:nvPicPr>
        <p:blipFill>
          <a:blip r:embed="rId6"/>
          <a:srcRect/>
          <a:stretch>
            <a:fillRect/>
          </a:stretch>
        </p:blipFill>
        <p:spPr bwMode="auto">
          <a:xfrm>
            <a:off x="3578225" y="1182688"/>
            <a:ext cx="2786063" cy="1060450"/>
          </a:xfrm>
          <a:prstGeom prst="rect">
            <a:avLst/>
          </a:prstGeom>
          <a:noFill/>
          <a:ln w="9525">
            <a:noFill/>
            <a:miter lim="800000"/>
            <a:headEnd/>
            <a:tailEnd/>
          </a:ln>
        </p:spPr>
      </p:pic>
      <p:pic>
        <p:nvPicPr>
          <p:cNvPr id="7" name="TextBox 7"/>
          <p:cNvPicPr>
            <a:picLocks noChangeArrowheads="1"/>
          </p:cNvPicPr>
          <p:nvPr/>
        </p:nvPicPr>
        <p:blipFill>
          <a:blip r:embed="rId7"/>
          <a:srcRect/>
          <a:stretch>
            <a:fillRect/>
          </a:stretch>
        </p:blipFill>
        <p:spPr bwMode="auto">
          <a:xfrm>
            <a:off x="4932363" y="1182688"/>
            <a:ext cx="3621087" cy="1060450"/>
          </a:xfrm>
          <a:prstGeom prst="rect">
            <a:avLst/>
          </a:prstGeom>
          <a:noFill/>
          <a:ln w="9525">
            <a:noFill/>
            <a:miter lim="800000"/>
            <a:headEnd/>
            <a:tailEnd/>
          </a:ln>
        </p:spPr>
      </p:pic>
      <p:pic>
        <p:nvPicPr>
          <p:cNvPr id="8" name="TextBox 8"/>
          <p:cNvPicPr>
            <a:picLocks noChangeArrowheads="1"/>
          </p:cNvPicPr>
          <p:nvPr/>
        </p:nvPicPr>
        <p:blipFill>
          <a:blip r:embed="rId8"/>
          <a:srcRect/>
          <a:stretch>
            <a:fillRect/>
          </a:stretch>
        </p:blipFill>
        <p:spPr bwMode="auto">
          <a:xfrm>
            <a:off x="146050" y="1895475"/>
            <a:ext cx="2517775" cy="1060450"/>
          </a:xfrm>
          <a:prstGeom prst="rect">
            <a:avLst/>
          </a:prstGeom>
          <a:noFill/>
          <a:ln w="9525">
            <a:noFill/>
            <a:miter lim="800000"/>
            <a:headEnd/>
            <a:tailEnd/>
          </a:ln>
        </p:spPr>
      </p:pic>
      <p:pic>
        <p:nvPicPr>
          <p:cNvPr id="9" name="TextBox 9"/>
          <p:cNvPicPr>
            <a:picLocks noChangeArrowheads="1"/>
          </p:cNvPicPr>
          <p:nvPr/>
        </p:nvPicPr>
        <p:blipFill>
          <a:blip r:embed="rId9"/>
          <a:srcRect/>
          <a:stretch>
            <a:fillRect/>
          </a:stretch>
        </p:blipFill>
        <p:spPr bwMode="auto">
          <a:xfrm>
            <a:off x="1358900" y="1895475"/>
            <a:ext cx="3255963" cy="1060450"/>
          </a:xfrm>
          <a:prstGeom prst="rect">
            <a:avLst/>
          </a:prstGeom>
          <a:noFill/>
          <a:ln w="9525">
            <a:noFill/>
            <a:miter lim="800000"/>
            <a:headEnd/>
            <a:tailEnd/>
          </a:ln>
        </p:spPr>
      </p:pic>
      <p:pic>
        <p:nvPicPr>
          <p:cNvPr id="10" name="TextBox 10"/>
          <p:cNvPicPr>
            <a:picLocks noChangeArrowheads="1"/>
          </p:cNvPicPr>
          <p:nvPr/>
        </p:nvPicPr>
        <p:blipFill>
          <a:blip r:embed="rId10"/>
          <a:srcRect/>
          <a:stretch>
            <a:fillRect/>
          </a:stretch>
        </p:blipFill>
        <p:spPr bwMode="auto">
          <a:xfrm>
            <a:off x="219075" y="2614613"/>
            <a:ext cx="3328988" cy="1062037"/>
          </a:xfrm>
          <a:prstGeom prst="rect">
            <a:avLst/>
          </a:prstGeom>
          <a:noFill/>
          <a:ln w="9525">
            <a:noFill/>
            <a:miter lim="800000"/>
            <a:headEnd/>
            <a:tailEnd/>
          </a:ln>
        </p:spPr>
      </p:pic>
      <p:pic>
        <p:nvPicPr>
          <p:cNvPr id="11" name="TextBox 12"/>
          <p:cNvPicPr>
            <a:picLocks noChangeArrowheads="1"/>
          </p:cNvPicPr>
          <p:nvPr/>
        </p:nvPicPr>
        <p:blipFill>
          <a:blip r:embed="rId11"/>
          <a:srcRect/>
          <a:stretch>
            <a:fillRect/>
          </a:stretch>
        </p:blipFill>
        <p:spPr bwMode="auto">
          <a:xfrm>
            <a:off x="2146300" y="2614613"/>
            <a:ext cx="2601913" cy="1062037"/>
          </a:xfrm>
          <a:prstGeom prst="rect">
            <a:avLst/>
          </a:prstGeom>
          <a:noFill/>
          <a:ln w="9525">
            <a:noFill/>
            <a:miter lim="800000"/>
            <a:headEnd/>
            <a:tailEnd/>
          </a:ln>
        </p:spPr>
      </p:pic>
      <p:pic>
        <p:nvPicPr>
          <p:cNvPr id="12" name="TextBox 13"/>
          <p:cNvPicPr>
            <a:picLocks noChangeArrowheads="1"/>
          </p:cNvPicPr>
          <p:nvPr/>
        </p:nvPicPr>
        <p:blipFill>
          <a:blip r:embed="rId12"/>
          <a:srcRect/>
          <a:stretch>
            <a:fillRect/>
          </a:stretch>
        </p:blipFill>
        <p:spPr bwMode="auto">
          <a:xfrm>
            <a:off x="4144963" y="2614613"/>
            <a:ext cx="2566987" cy="1062037"/>
          </a:xfrm>
          <a:prstGeom prst="rect">
            <a:avLst/>
          </a:prstGeom>
          <a:noFill/>
          <a:ln w="9525">
            <a:noFill/>
            <a:miter lim="800000"/>
            <a:headEnd/>
            <a:tailEnd/>
          </a:ln>
        </p:spPr>
      </p:pic>
      <p:pic>
        <p:nvPicPr>
          <p:cNvPr id="13" name="TextBox 14"/>
          <p:cNvPicPr>
            <a:picLocks noChangeArrowheads="1"/>
          </p:cNvPicPr>
          <p:nvPr/>
        </p:nvPicPr>
        <p:blipFill>
          <a:blip r:embed="rId13"/>
          <a:srcRect/>
          <a:stretch>
            <a:fillRect/>
          </a:stretch>
        </p:blipFill>
        <p:spPr bwMode="auto">
          <a:xfrm>
            <a:off x="219075" y="3328988"/>
            <a:ext cx="4919663" cy="1060450"/>
          </a:xfrm>
          <a:prstGeom prst="rect">
            <a:avLst/>
          </a:prstGeom>
          <a:noFill/>
          <a:ln w="9525">
            <a:noFill/>
            <a:miter lim="800000"/>
            <a:headEnd/>
            <a:tailEnd/>
          </a:ln>
        </p:spPr>
      </p:pic>
      <p:pic>
        <p:nvPicPr>
          <p:cNvPr id="14" name="TextBox 15"/>
          <p:cNvPicPr>
            <a:picLocks noChangeArrowheads="1"/>
          </p:cNvPicPr>
          <p:nvPr/>
        </p:nvPicPr>
        <p:blipFill>
          <a:blip r:embed="rId14"/>
          <a:srcRect/>
          <a:stretch>
            <a:fillRect/>
          </a:stretch>
        </p:blipFill>
        <p:spPr bwMode="auto">
          <a:xfrm>
            <a:off x="2932113" y="3328988"/>
            <a:ext cx="4475162" cy="1060450"/>
          </a:xfrm>
          <a:prstGeom prst="rect">
            <a:avLst/>
          </a:prstGeom>
          <a:noFill/>
          <a:ln w="9525">
            <a:noFill/>
            <a:miter lim="800000"/>
            <a:headEnd/>
            <a:tailEnd/>
          </a:ln>
        </p:spPr>
      </p:pic>
      <p:pic>
        <p:nvPicPr>
          <p:cNvPr id="15" name="TextBox 16"/>
          <p:cNvPicPr>
            <a:picLocks noChangeArrowheads="1"/>
          </p:cNvPicPr>
          <p:nvPr/>
        </p:nvPicPr>
        <p:blipFill>
          <a:blip r:embed="rId15"/>
          <a:srcRect/>
          <a:stretch>
            <a:fillRect/>
          </a:stretch>
        </p:blipFill>
        <p:spPr bwMode="auto">
          <a:xfrm>
            <a:off x="285750" y="4114800"/>
            <a:ext cx="2195513" cy="1060450"/>
          </a:xfrm>
          <a:prstGeom prst="rect">
            <a:avLst/>
          </a:prstGeom>
          <a:noFill/>
          <a:ln w="9525">
            <a:noFill/>
            <a:miter lim="800000"/>
            <a:headEnd/>
            <a:tailEnd/>
          </a:ln>
        </p:spPr>
      </p:pic>
      <p:pic>
        <p:nvPicPr>
          <p:cNvPr id="16" name="TextBox 17"/>
          <p:cNvPicPr>
            <a:picLocks noChangeArrowheads="1"/>
          </p:cNvPicPr>
          <p:nvPr/>
        </p:nvPicPr>
        <p:blipFill>
          <a:blip r:embed="rId16"/>
          <a:srcRect/>
          <a:stretch>
            <a:fillRect/>
          </a:stretch>
        </p:blipFill>
        <p:spPr bwMode="auto">
          <a:xfrm>
            <a:off x="1792288" y="4114800"/>
            <a:ext cx="3584575" cy="1060450"/>
          </a:xfrm>
          <a:prstGeom prst="rect">
            <a:avLst/>
          </a:prstGeom>
          <a:noFill/>
          <a:ln w="9525">
            <a:noFill/>
            <a:miter lim="800000"/>
            <a:headEnd/>
            <a:tailEnd/>
          </a:ln>
        </p:spPr>
      </p:pic>
      <p:pic>
        <p:nvPicPr>
          <p:cNvPr id="17" name="TextBox 18"/>
          <p:cNvPicPr>
            <a:picLocks noChangeArrowheads="1"/>
          </p:cNvPicPr>
          <p:nvPr/>
        </p:nvPicPr>
        <p:blipFill>
          <a:blip r:embed="rId17"/>
          <a:srcRect/>
          <a:stretch>
            <a:fillRect/>
          </a:stretch>
        </p:blipFill>
        <p:spPr bwMode="auto">
          <a:xfrm>
            <a:off x="3790950" y="4114800"/>
            <a:ext cx="3816350" cy="1060450"/>
          </a:xfrm>
          <a:prstGeom prst="rect">
            <a:avLst/>
          </a:prstGeom>
          <a:noFill/>
          <a:ln w="9525">
            <a:noFill/>
            <a:miter lim="800000"/>
            <a:headEnd/>
            <a:tailEnd/>
          </a:ln>
        </p:spPr>
      </p:pic>
      <p:pic>
        <p:nvPicPr>
          <p:cNvPr id="18" name="TextBox 19"/>
          <p:cNvPicPr>
            <a:picLocks noChangeArrowheads="1"/>
          </p:cNvPicPr>
          <p:nvPr/>
        </p:nvPicPr>
        <p:blipFill>
          <a:blip r:embed="rId18"/>
          <a:srcRect/>
          <a:stretch>
            <a:fillRect/>
          </a:stretch>
        </p:blipFill>
        <p:spPr bwMode="auto">
          <a:xfrm>
            <a:off x="285750" y="4900613"/>
            <a:ext cx="2622550" cy="1062037"/>
          </a:xfrm>
          <a:prstGeom prst="rect">
            <a:avLst/>
          </a:prstGeom>
          <a:noFill/>
          <a:ln w="9525">
            <a:noFill/>
            <a:miter lim="800000"/>
            <a:headEnd/>
            <a:tailEnd/>
          </a:ln>
        </p:spPr>
      </p:pic>
      <p:pic>
        <p:nvPicPr>
          <p:cNvPr id="19" name="TextBox 20"/>
          <p:cNvPicPr>
            <a:picLocks noChangeArrowheads="1"/>
          </p:cNvPicPr>
          <p:nvPr/>
        </p:nvPicPr>
        <p:blipFill>
          <a:blip r:embed="rId19"/>
          <a:srcRect/>
          <a:stretch>
            <a:fillRect/>
          </a:stretch>
        </p:blipFill>
        <p:spPr bwMode="auto">
          <a:xfrm>
            <a:off x="1292225" y="4900613"/>
            <a:ext cx="3255963" cy="1062037"/>
          </a:xfrm>
          <a:prstGeom prst="rect">
            <a:avLst/>
          </a:prstGeom>
          <a:noFill/>
          <a:ln w="9525">
            <a:noFill/>
            <a:miter lim="800000"/>
            <a:headEnd/>
            <a:tailEnd/>
          </a:ln>
        </p:spPr>
      </p:pic>
      <p:pic>
        <p:nvPicPr>
          <p:cNvPr id="20" name="TextBox 21"/>
          <p:cNvPicPr>
            <a:picLocks noChangeArrowheads="1"/>
          </p:cNvPicPr>
          <p:nvPr/>
        </p:nvPicPr>
        <p:blipFill>
          <a:blip r:embed="rId20"/>
          <a:srcRect/>
          <a:stretch>
            <a:fillRect/>
          </a:stretch>
        </p:blipFill>
        <p:spPr bwMode="auto">
          <a:xfrm>
            <a:off x="3428992" y="4857760"/>
            <a:ext cx="3597275" cy="1143008"/>
          </a:xfrm>
          <a:prstGeom prst="rect">
            <a:avLst/>
          </a:prstGeom>
          <a:noFill/>
          <a:ln w="9525">
            <a:noFill/>
            <a:miter lim="800000"/>
            <a:headEnd/>
            <a:tailEnd/>
          </a:ln>
        </p:spPr>
      </p:pic>
      <p:pic>
        <p:nvPicPr>
          <p:cNvPr id="21" name="TextBox 22"/>
          <p:cNvPicPr>
            <a:picLocks noChangeArrowheads="1"/>
          </p:cNvPicPr>
          <p:nvPr/>
        </p:nvPicPr>
        <p:blipFill>
          <a:blip r:embed="rId21"/>
          <a:srcRect/>
          <a:stretch>
            <a:fillRect/>
          </a:stretch>
        </p:blipFill>
        <p:spPr bwMode="auto">
          <a:xfrm>
            <a:off x="219075" y="5614988"/>
            <a:ext cx="2359025" cy="1060450"/>
          </a:xfrm>
          <a:prstGeom prst="rect">
            <a:avLst/>
          </a:prstGeom>
          <a:noFill/>
          <a:ln w="9525">
            <a:noFill/>
            <a:miter lim="800000"/>
            <a:headEnd/>
            <a:tailEnd/>
          </a:ln>
        </p:spPr>
      </p:pic>
      <p:pic>
        <p:nvPicPr>
          <p:cNvPr id="22" name="TextBox 23"/>
          <p:cNvPicPr>
            <a:picLocks noChangeArrowheads="1"/>
          </p:cNvPicPr>
          <p:nvPr/>
        </p:nvPicPr>
        <p:blipFill>
          <a:blip r:embed="rId22"/>
          <a:srcRect/>
          <a:stretch>
            <a:fillRect/>
          </a:stretch>
        </p:blipFill>
        <p:spPr bwMode="auto">
          <a:xfrm>
            <a:off x="1219200" y="5614988"/>
            <a:ext cx="2895600" cy="1060450"/>
          </a:xfrm>
          <a:prstGeom prst="rect">
            <a:avLst/>
          </a:prstGeom>
          <a:noFill/>
          <a:ln w="9525">
            <a:noFill/>
            <a:miter lim="800000"/>
            <a:headEnd/>
            <a:tailEnd/>
          </a:ln>
        </p:spPr>
      </p:pic>
      <p:sp>
        <p:nvSpPr>
          <p:cNvPr id="23" name="Прямоугольник 22"/>
          <p:cNvSpPr/>
          <p:nvPr/>
        </p:nvSpPr>
        <p:spPr>
          <a:xfrm>
            <a:off x="3738918" y="6198990"/>
            <a:ext cx="4619295" cy="369332"/>
          </a:xfrm>
          <a:prstGeom prst="rect">
            <a:avLst/>
          </a:prstGeom>
        </p:spPr>
        <p:txBody>
          <a:bodyPr wrap="square">
            <a:spAutoFit/>
          </a:bodyPr>
          <a:lstStyle/>
          <a:p>
            <a:pPr algn="ctr"/>
            <a:r>
              <a:rPr lang="ru-RU" altLang="ru-RU" b="1" dirty="0" smtClean="0">
                <a:solidFill>
                  <a:srgbClr val="000000"/>
                </a:solidFill>
                <a:latin typeface="Calibri" pitchFamily="34" charset="0"/>
              </a:rPr>
              <a:t>(</a:t>
            </a:r>
            <a:r>
              <a:rPr lang="ru-RU" altLang="ru-RU" b="1" i="1" dirty="0" smtClean="0">
                <a:solidFill>
                  <a:srgbClr val="000000"/>
                </a:solidFill>
                <a:latin typeface="Calibri" pitchFamily="34" charset="0"/>
              </a:rPr>
              <a:t>К.Д.Ушинский)</a:t>
            </a:r>
            <a:endParaRPr lang="ru-RU" dirty="0"/>
          </a:p>
        </p:txBody>
      </p:sp>
      <p:pic>
        <p:nvPicPr>
          <p:cNvPr id="24" name="Picture 17" descr="j0432675">
            <a:hlinkClick r:id="rId23" action="ppaction://hlinksldjump"/>
          </p:cNvPr>
          <p:cNvPicPr>
            <a:picLocks noChangeAspect="1" noChangeArrowheads="1"/>
          </p:cNvPicPr>
          <p:nvPr/>
        </p:nvPicPr>
        <p:blipFill>
          <a:blip r:embed="rId2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0 L 0.07049 0 " pathEditMode="relative" rAng="0" ptsTypes="AA">
                                      <p:cBhvr>
                                        <p:cTn id="6" dur="2000" fill="hold"/>
                                        <p:tgtEl>
                                          <p:spTgt spid="5"/>
                                        </p:tgtEl>
                                        <p:attrNameLst>
                                          <p:attrName>ppt_x</p:attrName>
                                          <p:attrName>ppt_y</p:attrName>
                                        </p:attrNameLst>
                                      </p:cBhvr>
                                      <p:rCtr x="35" y="0"/>
                                    </p:animMotion>
                                  </p:childTnLst>
                                </p:cTn>
                              </p:par>
                              <p:par>
                                <p:cTn id="7" presetID="0" presetClass="path" presetSubtype="0" accel="50000" decel="50000" fill="hold" nodeType="withEffect">
                                  <p:stCondLst>
                                    <p:cond delay="0"/>
                                  </p:stCondLst>
                                  <p:childTnLst>
                                    <p:animMotion origin="layout" path="M -2.22222E-6 0 L 0.03941 0 " pathEditMode="relative" rAng="0" ptsTypes="AA">
                                      <p:cBhvr>
                                        <p:cTn id="8" dur="2000" fill="hold"/>
                                        <p:tgtEl>
                                          <p:spTgt spid="6"/>
                                        </p:tgtEl>
                                        <p:attrNameLst>
                                          <p:attrName>ppt_x</p:attrName>
                                          <p:attrName>ppt_y</p:attrName>
                                        </p:attrNameLst>
                                      </p:cBhvr>
                                      <p:rCtr x="20" y="0"/>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2.77778E-7 0 L 0.09913 0 " pathEditMode="relative" rAng="0" ptsTypes="AA">
                                      <p:cBhvr>
                                        <p:cTn id="12" dur="2000" fill="hold"/>
                                        <p:tgtEl>
                                          <p:spTgt spid="7"/>
                                        </p:tgtEl>
                                        <p:attrNameLst>
                                          <p:attrName>ppt_x</p:attrName>
                                          <p:attrName>ppt_y</p:attrName>
                                        </p:attrNameLst>
                                      </p:cBhvr>
                                      <p:rCtr x="49" y="0"/>
                                    </p:animMotion>
                                  </p:childTnLst>
                                </p:cTn>
                              </p:par>
                              <p:par>
                                <p:cTn id="13" presetID="0" presetClass="path" presetSubtype="0" accel="50000" decel="50000" fill="hold" nodeType="withEffect">
                                  <p:stCondLst>
                                    <p:cond delay="0"/>
                                  </p:stCondLst>
                                  <p:childTnLst>
                                    <p:animMotion origin="layout" path="M 5E-6 5.55112E-17 L 0.06945 0.00093 " pathEditMode="relative" rAng="0" ptsTypes="AA">
                                      <p:cBhvr>
                                        <p:cTn id="14" dur="2000" fill="hold"/>
                                        <p:tgtEl>
                                          <p:spTgt spid="9"/>
                                        </p:tgtEl>
                                        <p:attrNameLst>
                                          <p:attrName>ppt_x</p:attrName>
                                          <p:attrName>ppt_y</p:attrName>
                                        </p:attrNameLst>
                                      </p:cBhvr>
                                      <p:rCtr x="35" y="0"/>
                                    </p:animMotion>
                                  </p:childTnLst>
                                </p:cTn>
                              </p:par>
                              <p:par>
                                <p:cTn id="15" presetID="0" presetClass="path" presetSubtype="0" accel="50000" decel="50000" fill="hold" nodeType="withEffect">
                                  <p:stCondLst>
                                    <p:cond delay="0"/>
                                  </p:stCondLst>
                                  <p:childTnLst>
                                    <p:animMotion origin="layout" path="M 4.16667E-6 3.33333E-6 L 0.08993 0.00185 " pathEditMode="relative" rAng="0" ptsTypes="AA">
                                      <p:cBhvr>
                                        <p:cTn id="16" dur="2000" fill="hold"/>
                                        <p:tgtEl>
                                          <p:spTgt spid="11"/>
                                        </p:tgtEl>
                                        <p:attrNameLst>
                                          <p:attrName>ppt_x</p:attrName>
                                          <p:attrName>ppt_y</p:attrName>
                                        </p:attrNameLst>
                                      </p:cBhvr>
                                      <p:rCtr x="45" y="1"/>
                                    </p:animMotion>
                                  </p:childTnLst>
                                </p:cTn>
                              </p:par>
                              <p:par>
                                <p:cTn id="17" presetID="0" presetClass="path" presetSubtype="0" accel="50000" decel="50000" fill="hold" nodeType="withEffect">
                                  <p:stCondLst>
                                    <p:cond delay="0"/>
                                  </p:stCondLst>
                                  <p:childTnLst>
                                    <p:animMotion origin="layout" path="M -0.04792 0.00185 L 0.09392 0.00185 " pathEditMode="relative" rAng="0" ptsTypes="AA">
                                      <p:cBhvr>
                                        <p:cTn id="18" dur="2000" fill="hold"/>
                                        <p:tgtEl>
                                          <p:spTgt spid="12"/>
                                        </p:tgtEl>
                                        <p:attrNameLst>
                                          <p:attrName>ppt_x</p:attrName>
                                          <p:attrName>ppt_y</p:attrName>
                                        </p:attrNameLst>
                                      </p:cBhvr>
                                      <p:rCtr x="71" y="0"/>
                                    </p:animMotion>
                                  </p:childTnLst>
                                </p:cTn>
                              </p:par>
                              <p:par>
                                <p:cTn id="19" presetID="0" presetClass="path" presetSubtype="0" accel="50000" decel="50000" fill="hold" nodeType="withEffect">
                                  <p:stCondLst>
                                    <p:cond delay="0"/>
                                  </p:stCondLst>
                                  <p:childTnLst>
                                    <p:animMotion origin="layout" path="M -2.77778E-7 5.55556E-6 L 0.18125 5.55556E-6 " pathEditMode="relative" ptsTypes="AA">
                                      <p:cBhvr>
                                        <p:cTn id="20" dur="2000" fill="hold"/>
                                        <p:tgtEl>
                                          <p:spTgt spid="14"/>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729 0.00347 L 0.10295 0.00347 " pathEditMode="relative" rAng="0" ptsTypes="AA">
                                      <p:cBhvr>
                                        <p:cTn id="22" dur="2000" fill="hold"/>
                                        <p:tgtEl>
                                          <p:spTgt spid="17"/>
                                        </p:tgtEl>
                                        <p:attrNameLst>
                                          <p:attrName>ppt_x</p:attrName>
                                          <p:attrName>ppt_y</p:attrName>
                                        </p:attrNameLst>
                                      </p:cBhvr>
                                      <p:rCtr x="55" y="0"/>
                                    </p:animMotion>
                                  </p:childTnLst>
                                </p:cTn>
                              </p:par>
                              <p:par>
                                <p:cTn id="23" presetID="0" presetClass="path" presetSubtype="0" accel="50000" decel="50000" fill="hold" nodeType="withEffect">
                                  <p:stCondLst>
                                    <p:cond delay="0"/>
                                  </p:stCondLst>
                                  <p:childTnLst>
                                    <p:animMotion origin="layout" path="M -3.33333E-6 0 L 0.10035 0.0044 " pathEditMode="relative" rAng="0" ptsTypes="AA">
                                      <p:cBhvr>
                                        <p:cTn id="24" dur="2000" fill="hold"/>
                                        <p:tgtEl>
                                          <p:spTgt spid="19"/>
                                        </p:tgtEl>
                                        <p:attrNameLst>
                                          <p:attrName>ppt_x</p:attrName>
                                          <p:attrName>ppt_y</p:attrName>
                                        </p:attrNameLst>
                                      </p:cBhvr>
                                      <p:rCtr x="50" y="2"/>
                                    </p:animMotion>
                                  </p:childTnLst>
                                </p:cTn>
                              </p:par>
                              <p:par>
                                <p:cTn id="25" presetID="0" presetClass="path" presetSubtype="0" accel="50000" decel="50000" fill="hold" nodeType="withEffect">
                                  <p:stCondLst>
                                    <p:cond delay="0"/>
                                  </p:stCondLst>
                                  <p:childTnLst>
                                    <p:animMotion origin="layout" path="M -1.94444E-6 0 L 0.15417 0.0044 " pathEditMode="relative" rAng="0" ptsTypes="AA">
                                      <p:cBhvr>
                                        <p:cTn id="26" dur="2000" fill="hold"/>
                                        <p:tgtEl>
                                          <p:spTgt spid="20"/>
                                        </p:tgtEl>
                                        <p:attrNameLst>
                                          <p:attrName>ppt_x</p:attrName>
                                          <p:attrName>ppt_y</p:attrName>
                                        </p:attrNameLst>
                                      </p:cBhvr>
                                      <p:rCtr x="77" y="2"/>
                                    </p:animMotion>
                                  </p:childTnLst>
                                </p:cTn>
                              </p:par>
                              <p:par>
                                <p:cTn id="27" presetID="0" presetClass="path" presetSubtype="0" accel="50000" decel="50000" fill="hold" nodeType="withEffect">
                                  <p:stCondLst>
                                    <p:cond delay="0"/>
                                  </p:stCondLst>
                                  <p:childTnLst>
                                    <p:animMotion origin="layout" path="M 4.44444E-6 3.33333E-6 L 0.07309 0.00532 " pathEditMode="relative" rAng="0" ptsTypes="AA">
                                      <p:cBhvr>
                                        <p:cTn id="28" dur="2000" fill="hold"/>
                                        <p:tgtEl>
                                          <p:spTgt spid="22"/>
                                        </p:tgtEl>
                                        <p:attrNameLst>
                                          <p:attrName>ppt_x</p:attrName>
                                          <p:attrName>ppt_y</p:attrName>
                                        </p:attrNameLst>
                                      </p:cBhvr>
                                      <p:rCtr x="36"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b084e7783fc0ee88210d0e83bcd75a4"/>
          <p:cNvPicPr>
            <a:picLocks noChangeAspect="1" noChangeArrowheads="1"/>
          </p:cNvPicPr>
          <p:nvPr/>
        </p:nvPicPr>
        <p:blipFill>
          <a:blip r:embed="rId2"/>
          <a:srcRect/>
          <a:stretch>
            <a:fillRect/>
          </a:stretch>
        </p:blipFill>
        <p:spPr bwMode="auto">
          <a:xfrm>
            <a:off x="500034" y="1785926"/>
            <a:ext cx="3384549" cy="3429024"/>
          </a:xfrm>
          <a:prstGeom prst="rect">
            <a:avLst/>
          </a:prstGeom>
          <a:noFill/>
          <a:ln w="9525">
            <a:noFill/>
            <a:miter lim="800000"/>
            <a:headEnd/>
            <a:tailEnd/>
          </a:ln>
        </p:spPr>
      </p:pic>
      <p:sp>
        <p:nvSpPr>
          <p:cNvPr id="4" name="Прямоугольник 3"/>
          <p:cNvSpPr/>
          <p:nvPr/>
        </p:nvSpPr>
        <p:spPr>
          <a:xfrm>
            <a:off x="3857620" y="1785926"/>
            <a:ext cx="4786346" cy="3539430"/>
          </a:xfrm>
          <a:prstGeom prst="rect">
            <a:avLst/>
          </a:prstGeom>
        </p:spPr>
        <p:txBody>
          <a:bodyPr wrap="square">
            <a:spAutoFit/>
          </a:bodyPr>
          <a:lstStyle/>
          <a:p>
            <a:pPr eaLnBrk="1" hangingPunct="1"/>
            <a:r>
              <a:rPr lang="ru-RU" sz="4000" b="1" dirty="0" smtClean="0">
                <a:solidFill>
                  <a:srgbClr val="006600"/>
                </a:solidFill>
              </a:rPr>
              <a:t>Правильность</a:t>
            </a:r>
          </a:p>
          <a:p>
            <a:pPr eaLnBrk="1" hangingPunct="1"/>
            <a:r>
              <a:rPr lang="ru-RU" sz="4000" dirty="0" smtClean="0">
                <a:solidFill>
                  <a:srgbClr val="006600"/>
                </a:solidFill>
              </a:rPr>
              <a:t> </a:t>
            </a:r>
            <a:r>
              <a:rPr lang="ru-RU" sz="3600" dirty="0" smtClean="0"/>
              <a:t>определяется как плавное чтение без искажений, влияющих на смысл  читаемого.</a:t>
            </a:r>
          </a:p>
        </p:txBody>
      </p:sp>
      <p:sp>
        <p:nvSpPr>
          <p:cNvPr id="6" name="Rectangle 10">
            <a:hlinkClick r:id="rId3" action="ppaction://hlinksldjump"/>
          </p:cNvPr>
          <p:cNvSpPr>
            <a:spLocks noChangeArrowheads="1"/>
          </p:cNvSpPr>
          <p:nvPr/>
        </p:nvSpPr>
        <p:spPr bwMode="auto">
          <a:xfrm>
            <a:off x="6084888" y="4724400"/>
            <a:ext cx="3059112" cy="2133600"/>
          </a:xfrm>
          <a:prstGeom prst="rect">
            <a:avLst/>
          </a:prstGeom>
          <a:noFill/>
          <a:ln w="9525">
            <a:noFill/>
            <a:miter lim="800000"/>
            <a:headEnd/>
            <a:tailEnd/>
          </a:ln>
        </p:spPr>
        <p:txBody>
          <a:bodyPr wrap="none" anchor="ctr"/>
          <a:lstStyle/>
          <a:p>
            <a:endParaRPr lang="ru-RU" altLang="ru-RU"/>
          </a:p>
        </p:txBody>
      </p:sp>
      <p:pic>
        <p:nvPicPr>
          <p:cNvPr id="7" name="Picture 17" descr="j0432675">
            <a:hlinkClick r:id="rId4" action="ppaction://hlinksldjump"/>
          </p:cNvPr>
          <p:cNvPicPr>
            <a:picLocks noChangeAspect="1" noChangeArrowheads="1"/>
          </p:cNvPicPr>
          <p:nvPr/>
        </p:nvPicPr>
        <p:blipFill>
          <a:blip r:embed="rId5"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eddy20bear20reading012"/>
          <p:cNvPicPr>
            <a:picLocks noChangeAspect="1" noChangeArrowheads="1"/>
          </p:cNvPicPr>
          <p:nvPr/>
        </p:nvPicPr>
        <p:blipFill>
          <a:blip r:embed="rId2" cstate="print"/>
          <a:srcRect/>
          <a:stretch>
            <a:fillRect/>
          </a:stretch>
        </p:blipFill>
        <p:spPr bwMode="auto">
          <a:xfrm>
            <a:off x="4500562" y="2643182"/>
            <a:ext cx="2808288" cy="3095625"/>
          </a:xfrm>
          <a:prstGeom prst="rect">
            <a:avLst/>
          </a:prstGeom>
          <a:noFill/>
          <a:ln w="9525">
            <a:noFill/>
            <a:miter lim="800000"/>
            <a:headEnd/>
            <a:tailEnd/>
          </a:ln>
        </p:spPr>
      </p:pic>
      <p:pic>
        <p:nvPicPr>
          <p:cNvPr id="1027" name="Picture 3" descr="C:\Users\Администратор\Desktop\wordpress-reading-time.jpg"/>
          <p:cNvPicPr>
            <a:picLocks noChangeAspect="1" noChangeArrowheads="1"/>
          </p:cNvPicPr>
          <p:nvPr/>
        </p:nvPicPr>
        <p:blipFill>
          <a:blip r:embed="rId3" cstate="print"/>
          <a:srcRect/>
          <a:stretch>
            <a:fillRect/>
          </a:stretch>
        </p:blipFill>
        <p:spPr bwMode="auto">
          <a:xfrm>
            <a:off x="6429388" y="2000240"/>
            <a:ext cx="2357454" cy="1428760"/>
          </a:xfrm>
          <a:prstGeom prst="rect">
            <a:avLst/>
          </a:prstGeom>
          <a:noFill/>
        </p:spPr>
      </p:pic>
      <p:sp>
        <p:nvSpPr>
          <p:cNvPr id="6" name="Прямоугольник 5"/>
          <p:cNvSpPr/>
          <p:nvPr/>
        </p:nvSpPr>
        <p:spPr>
          <a:xfrm>
            <a:off x="500034" y="785794"/>
            <a:ext cx="4000528" cy="5016758"/>
          </a:xfrm>
          <a:prstGeom prst="rect">
            <a:avLst/>
          </a:prstGeom>
        </p:spPr>
        <p:txBody>
          <a:bodyPr wrap="square">
            <a:spAutoFit/>
          </a:bodyPr>
          <a:lstStyle/>
          <a:p>
            <a:pPr algn="ctr" eaLnBrk="1" hangingPunct="1"/>
            <a:r>
              <a:rPr lang="ru-RU" sz="4000" b="1" dirty="0" smtClean="0">
                <a:solidFill>
                  <a:srgbClr val="006600"/>
                </a:solidFill>
              </a:rPr>
              <a:t>Беглость</a:t>
            </a:r>
            <a:r>
              <a:rPr lang="ru-RU" dirty="0" smtClean="0"/>
              <a:t> </a:t>
            </a:r>
          </a:p>
          <a:p>
            <a:pPr eaLnBrk="1" hangingPunct="1"/>
            <a:r>
              <a:rPr lang="ru-RU" sz="2800" dirty="0" smtClean="0"/>
              <a:t>- это скорость чтения, обусловливающая понимание прочитанного. Такая скорость измеряется количеством печатных знаков, прочитанных за единицу времени (обычно количеством </a:t>
            </a:r>
          </a:p>
          <a:p>
            <a:pPr eaLnBrk="1" hangingPunct="1">
              <a:buFontTx/>
              <a:buNone/>
            </a:pPr>
            <a:r>
              <a:rPr lang="ru-RU" sz="2800" dirty="0" smtClean="0"/>
              <a:t>   слов в 1 минуту)</a:t>
            </a:r>
            <a:endParaRPr lang="ru-RU" sz="2800" dirty="0"/>
          </a:p>
        </p:txBody>
      </p:sp>
      <p:pic>
        <p:nvPicPr>
          <p:cNvPr id="7" name="Picture 17" descr="j0432675">
            <a:hlinkClick r:id="rId4" action="ppaction://hlinksldjump"/>
          </p:cNvPr>
          <p:cNvPicPr>
            <a:picLocks noChangeAspect="1" noChangeArrowheads="1"/>
          </p:cNvPicPr>
          <p:nvPr/>
        </p:nvPicPr>
        <p:blipFill>
          <a:blip r:embed="rId5"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40" y="928670"/>
            <a:ext cx="5500726" cy="4154984"/>
          </a:xfrm>
          <a:prstGeom prst="rect">
            <a:avLst/>
          </a:prstGeom>
        </p:spPr>
        <p:txBody>
          <a:bodyPr wrap="square">
            <a:spAutoFit/>
          </a:bodyPr>
          <a:lstStyle/>
          <a:p>
            <a:pPr eaLnBrk="1" hangingPunct="1"/>
            <a:r>
              <a:rPr lang="ru-RU" sz="4000" b="1" dirty="0" smtClean="0">
                <a:solidFill>
                  <a:srgbClr val="006600"/>
                </a:solidFill>
              </a:rPr>
              <a:t>Выразительность</a:t>
            </a:r>
            <a:r>
              <a:rPr lang="ru-RU" dirty="0" smtClean="0"/>
              <a:t> </a:t>
            </a:r>
            <a:r>
              <a:rPr lang="ru-RU" sz="2800" dirty="0" smtClean="0"/>
              <a:t>- </a:t>
            </a:r>
            <a:r>
              <a:rPr lang="ru-RU" sz="3200" dirty="0" smtClean="0"/>
              <a:t>это способность средствами устной речи передать слушателям главную мысль произведения и свое            собственное отношение к нему.</a:t>
            </a:r>
          </a:p>
        </p:txBody>
      </p:sp>
      <p:pic>
        <p:nvPicPr>
          <p:cNvPr id="3" name="Picture 4" descr="book"/>
          <p:cNvPicPr>
            <a:picLocks noChangeAspect="1" noChangeArrowheads="1"/>
          </p:cNvPicPr>
          <p:nvPr/>
        </p:nvPicPr>
        <p:blipFill>
          <a:blip r:embed="rId2"/>
          <a:srcRect/>
          <a:stretch>
            <a:fillRect/>
          </a:stretch>
        </p:blipFill>
        <p:spPr bwMode="auto">
          <a:xfrm>
            <a:off x="468313" y="3213100"/>
            <a:ext cx="2519362" cy="3168650"/>
          </a:xfrm>
          <a:prstGeom prst="rect">
            <a:avLst/>
          </a:prstGeom>
          <a:noFill/>
          <a:ln w="9525">
            <a:noFill/>
            <a:miter lim="800000"/>
            <a:headEnd/>
            <a:tailEnd/>
          </a:ln>
        </p:spPr>
      </p:pic>
      <p:pic>
        <p:nvPicPr>
          <p:cNvPr id="4"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57686" y="1071546"/>
            <a:ext cx="4357718" cy="5016758"/>
          </a:xfrm>
          <a:prstGeom prst="rect">
            <a:avLst/>
          </a:prstGeom>
        </p:spPr>
        <p:txBody>
          <a:bodyPr wrap="square">
            <a:spAutoFit/>
          </a:bodyPr>
          <a:lstStyle/>
          <a:p>
            <a:pPr indent="-358775" eaLnBrk="1" hangingPunct="1"/>
            <a:r>
              <a:rPr lang="ru-RU" sz="4000" b="1" dirty="0" smtClean="0">
                <a:solidFill>
                  <a:srgbClr val="006600"/>
                </a:solidFill>
              </a:rPr>
              <a:t>Сознательность</a:t>
            </a:r>
            <a:r>
              <a:rPr lang="ru-RU" b="1" dirty="0" smtClean="0">
                <a:solidFill>
                  <a:srgbClr val="006600"/>
                </a:solidFill>
              </a:rPr>
              <a:t>   </a:t>
            </a:r>
            <a:r>
              <a:rPr lang="ru-RU" b="1" dirty="0" smtClean="0"/>
              <a:t>          </a:t>
            </a:r>
            <a:r>
              <a:rPr lang="ru-RU" sz="2800" dirty="0" smtClean="0"/>
              <a:t>чтения  трактуется как понимание  замысла автора, осознание художественных средств, помогающих реализовать этот замысел, и осмысление своего собственного отношения </a:t>
            </a:r>
          </a:p>
          <a:p>
            <a:pPr indent="-358775" eaLnBrk="1" hangingPunct="1"/>
            <a:r>
              <a:rPr lang="ru-RU" sz="2800" dirty="0" smtClean="0"/>
              <a:t>к прочитанному.</a:t>
            </a:r>
            <a:endParaRPr lang="ru-RU" sz="2800" dirty="0"/>
          </a:p>
        </p:txBody>
      </p:sp>
      <p:pic>
        <p:nvPicPr>
          <p:cNvPr id="2050" name="Picture 2" descr="C:\Users\Администратор\Desktop\8210_960xauto_keep_ratio-1367594130.jpg"/>
          <p:cNvPicPr>
            <a:picLocks noChangeAspect="1" noChangeArrowheads="1"/>
          </p:cNvPicPr>
          <p:nvPr/>
        </p:nvPicPr>
        <p:blipFill>
          <a:blip r:embed="rId2"/>
          <a:srcRect/>
          <a:stretch>
            <a:fillRect/>
          </a:stretch>
        </p:blipFill>
        <p:spPr bwMode="auto">
          <a:xfrm>
            <a:off x="500034" y="1714488"/>
            <a:ext cx="3929090" cy="4071966"/>
          </a:xfrm>
          <a:prstGeom prst="rect">
            <a:avLst/>
          </a:prstGeom>
          <a:noFill/>
        </p:spPr>
      </p:pic>
      <p:pic>
        <p:nvPicPr>
          <p:cNvPr id="5" name="Picture 17" descr="j0432675">
            <a:hlinkClick r:id="rId3" action="ppaction://hlinksldjump"/>
          </p:cNvPr>
          <p:cNvPicPr>
            <a:picLocks noChangeAspect="1" noChangeArrowheads="1"/>
          </p:cNvPicPr>
          <p:nvPr/>
        </p:nvPicPr>
        <p:blipFill>
          <a:blip r:embed="rId4"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5" name="Содержимое 4"/>
          <p:cNvGraphicFramePr>
            <a:graphicFrameLocks noGrp="1"/>
          </p:cNvGraphicFramePr>
          <p:nvPr>
            <p:ph idx="1"/>
          </p:nvPr>
        </p:nvGraphicFramePr>
        <p:xfrm>
          <a:off x="571472" y="357166"/>
          <a:ext cx="8229600" cy="5840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http://black738.narod.ru/5f8350820dd8.png"/>
          <p:cNvPicPr>
            <a:picLocks noChangeAspect="1" noChangeArrowheads="1"/>
          </p:cNvPicPr>
          <p:nvPr/>
        </p:nvPicPr>
        <p:blipFill>
          <a:blip r:embed="rId6"/>
          <a:srcRect/>
          <a:stretch>
            <a:fillRect/>
          </a:stretch>
        </p:blipFill>
        <p:spPr bwMode="auto">
          <a:xfrm>
            <a:off x="642910" y="3429000"/>
            <a:ext cx="3752850" cy="248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6600"/>
                </a:solidFill>
              </a:rPr>
              <a:t>Упражнения для формирования правильности чтения</a:t>
            </a:r>
            <a:endParaRPr lang="ru-RU" dirty="0">
              <a:solidFill>
                <a:srgbClr val="006600"/>
              </a:solidFill>
            </a:endParaRPr>
          </a:p>
        </p:txBody>
      </p:sp>
      <p:pic>
        <p:nvPicPr>
          <p:cNvPr id="4" name="Picture 4" descr="kopiya2de75a8025ea"/>
          <p:cNvPicPr>
            <a:picLocks noGrp="1" noChangeAspect="1" noChangeArrowheads="1"/>
          </p:cNvPicPr>
          <p:nvPr>
            <p:ph idx="1"/>
          </p:nvPr>
        </p:nvPicPr>
        <p:blipFill>
          <a:blip r:embed="rId2"/>
          <a:srcRect/>
          <a:stretch>
            <a:fillRect/>
          </a:stretch>
        </p:blipFill>
        <p:spPr bwMode="auto">
          <a:xfrm>
            <a:off x="428596" y="4214818"/>
            <a:ext cx="2663708" cy="2214578"/>
          </a:xfrm>
          <a:prstGeom prst="rect">
            <a:avLst/>
          </a:prstGeom>
          <a:noFill/>
          <a:ln w="9525">
            <a:noFill/>
            <a:miter lim="800000"/>
            <a:headEnd/>
            <a:tailEnd/>
          </a:ln>
        </p:spPr>
      </p:pic>
      <p:sp>
        <p:nvSpPr>
          <p:cNvPr id="6" name="Прямоугольник 5"/>
          <p:cNvSpPr/>
          <p:nvPr/>
        </p:nvSpPr>
        <p:spPr>
          <a:xfrm>
            <a:off x="428596" y="1428736"/>
            <a:ext cx="8286808" cy="757130"/>
          </a:xfrm>
          <a:prstGeom prst="rect">
            <a:avLst/>
          </a:prstGeom>
        </p:spPr>
        <p:txBody>
          <a:bodyPr wrap="square">
            <a:spAutoFit/>
          </a:bodyPr>
          <a:lstStyle/>
          <a:p>
            <a:pPr>
              <a:lnSpc>
                <a:spcPct val="80000"/>
              </a:lnSpc>
              <a:buFont typeface="Arial" pitchFamily="34" charset="0"/>
              <a:buChar char="•"/>
            </a:pPr>
            <a:r>
              <a:rPr lang="ru-RU" dirty="0" smtClean="0"/>
              <a:t>Упражнения, направленные на формирование навыка владения дыханием и голосом:    </a:t>
            </a:r>
            <a:endParaRPr lang="ru-RU" u="sng" dirty="0" smtClean="0"/>
          </a:p>
          <a:p>
            <a:pPr eaLnBrk="1" hangingPunct="1">
              <a:lnSpc>
                <a:spcPct val="80000"/>
              </a:lnSpc>
            </a:pPr>
            <a:r>
              <a:rPr lang="ru-RU" dirty="0" smtClean="0"/>
              <a:t>                 </a:t>
            </a:r>
          </a:p>
        </p:txBody>
      </p:sp>
      <p:sp>
        <p:nvSpPr>
          <p:cNvPr id="8" name="Овал 7"/>
          <p:cNvSpPr/>
          <p:nvPr/>
        </p:nvSpPr>
        <p:spPr>
          <a:xfrm>
            <a:off x="500034" y="2000240"/>
            <a:ext cx="1285884"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3" action="ppaction://hlinksldjump"/>
              </a:rPr>
              <a:t>«Задуйте свечу»</a:t>
            </a:r>
            <a:endParaRPr lang="ru-RU" sz="1400" dirty="0"/>
          </a:p>
        </p:txBody>
      </p:sp>
      <p:sp>
        <p:nvSpPr>
          <p:cNvPr id="9" name="Овал 8"/>
          <p:cNvSpPr/>
          <p:nvPr/>
        </p:nvSpPr>
        <p:spPr>
          <a:xfrm>
            <a:off x="1928794" y="2000240"/>
            <a:ext cx="1428760"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4" action="ppaction://hlinksldjump"/>
              </a:rPr>
              <a:t>«В цветочном магазине»</a:t>
            </a:r>
            <a:endParaRPr lang="ru-RU" sz="1400" dirty="0"/>
          </a:p>
        </p:txBody>
      </p:sp>
      <p:sp>
        <p:nvSpPr>
          <p:cNvPr id="10" name="Овал 9"/>
          <p:cNvSpPr/>
          <p:nvPr/>
        </p:nvSpPr>
        <p:spPr>
          <a:xfrm>
            <a:off x="3500430" y="2000240"/>
            <a:ext cx="1857388"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4" action="ppaction://hlinksldjump"/>
              </a:rPr>
              <a:t>«Медвежата»</a:t>
            </a:r>
            <a:endParaRPr lang="ru-RU" sz="1400" dirty="0"/>
          </a:p>
        </p:txBody>
      </p:sp>
      <p:sp>
        <p:nvSpPr>
          <p:cNvPr id="12" name="Овал 11"/>
          <p:cNvSpPr/>
          <p:nvPr/>
        </p:nvSpPr>
        <p:spPr>
          <a:xfrm>
            <a:off x="7143768" y="2000240"/>
            <a:ext cx="1357322"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5" action="ppaction://hlinksldjump"/>
              </a:rPr>
              <a:t>«Выдох со счётом»</a:t>
            </a:r>
            <a:endParaRPr lang="ru-RU" sz="1400" dirty="0"/>
          </a:p>
        </p:txBody>
      </p:sp>
      <p:sp>
        <p:nvSpPr>
          <p:cNvPr id="13" name="Овал 12"/>
          <p:cNvSpPr/>
          <p:nvPr/>
        </p:nvSpPr>
        <p:spPr>
          <a:xfrm>
            <a:off x="5500694" y="2000240"/>
            <a:ext cx="1485904"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5" action="ppaction://hlinksldjump"/>
              </a:rPr>
              <a:t>«В лифте»</a:t>
            </a:r>
            <a:endParaRPr lang="ru-RU" sz="1400" dirty="0"/>
          </a:p>
        </p:txBody>
      </p:sp>
      <p:sp>
        <p:nvSpPr>
          <p:cNvPr id="14" name="Прямоугольник 13"/>
          <p:cNvSpPr/>
          <p:nvPr/>
        </p:nvSpPr>
        <p:spPr>
          <a:xfrm>
            <a:off x="428596" y="3429000"/>
            <a:ext cx="5211966" cy="313932"/>
          </a:xfrm>
          <a:prstGeom prst="rect">
            <a:avLst/>
          </a:prstGeom>
        </p:spPr>
        <p:txBody>
          <a:bodyPr wrap="square">
            <a:spAutoFit/>
          </a:bodyPr>
          <a:lstStyle/>
          <a:p>
            <a:pPr eaLnBrk="1" hangingPunct="1">
              <a:lnSpc>
                <a:spcPct val="80000"/>
              </a:lnSpc>
              <a:buFont typeface="Arial" pitchFamily="34" charset="0"/>
              <a:buChar char="•"/>
            </a:pPr>
            <a:r>
              <a:rPr lang="ru-RU" dirty="0" smtClean="0"/>
              <a:t>Отработка дикции</a:t>
            </a:r>
          </a:p>
        </p:txBody>
      </p:sp>
      <p:sp>
        <p:nvSpPr>
          <p:cNvPr id="17" name="Пятно 2 16"/>
          <p:cNvSpPr/>
          <p:nvPr/>
        </p:nvSpPr>
        <p:spPr>
          <a:xfrm>
            <a:off x="2428860" y="3000372"/>
            <a:ext cx="3357586" cy="1500198"/>
          </a:xfrm>
          <a:prstGeom prst="irregularSeal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6" action="ppaction://hlinksldjump"/>
              </a:rPr>
              <a:t>Работа со скороговорками</a:t>
            </a:r>
            <a:endParaRPr lang="ru-RU" sz="1400" dirty="0"/>
          </a:p>
        </p:txBody>
      </p:sp>
      <p:sp>
        <p:nvSpPr>
          <p:cNvPr id="20" name="Пятно 2 19"/>
          <p:cNvSpPr/>
          <p:nvPr/>
        </p:nvSpPr>
        <p:spPr>
          <a:xfrm>
            <a:off x="5429256" y="3000372"/>
            <a:ext cx="3286148" cy="1500198"/>
          </a:xfrm>
          <a:prstGeom prst="irregularSeal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7" action="ppaction://hlinksldjump"/>
              </a:rPr>
              <a:t>Работа с </a:t>
            </a:r>
            <a:r>
              <a:rPr lang="ru-RU" sz="1400" dirty="0" err="1" smtClean="0">
                <a:hlinkClick r:id="rId7" action="ppaction://hlinksldjump"/>
              </a:rPr>
              <a:t>чистоговорками</a:t>
            </a:r>
            <a:endParaRPr lang="ru-RU" sz="1400" dirty="0"/>
          </a:p>
        </p:txBody>
      </p:sp>
      <p:sp>
        <p:nvSpPr>
          <p:cNvPr id="22" name="Прямоугольник 21"/>
          <p:cNvSpPr/>
          <p:nvPr/>
        </p:nvSpPr>
        <p:spPr>
          <a:xfrm>
            <a:off x="2714612" y="4643446"/>
            <a:ext cx="5643602" cy="313932"/>
          </a:xfrm>
          <a:prstGeom prst="rect">
            <a:avLst/>
          </a:prstGeom>
        </p:spPr>
        <p:txBody>
          <a:bodyPr wrap="square">
            <a:spAutoFit/>
          </a:bodyPr>
          <a:lstStyle/>
          <a:p>
            <a:pPr eaLnBrk="1" hangingPunct="1">
              <a:lnSpc>
                <a:spcPct val="80000"/>
              </a:lnSpc>
              <a:buFont typeface="Arial" pitchFamily="34" charset="0"/>
              <a:buChar char="•"/>
            </a:pPr>
            <a:r>
              <a:rPr lang="ru-RU" dirty="0" smtClean="0"/>
              <a:t>Виды чтения</a:t>
            </a:r>
          </a:p>
        </p:txBody>
      </p:sp>
      <p:sp>
        <p:nvSpPr>
          <p:cNvPr id="24" name="Вертикальный свиток 23"/>
          <p:cNvSpPr/>
          <p:nvPr/>
        </p:nvSpPr>
        <p:spPr>
          <a:xfrm>
            <a:off x="4214810" y="4857760"/>
            <a:ext cx="1214446" cy="1214446"/>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8" action="ppaction://hlinksldjump"/>
              </a:rPr>
              <a:t>Чтение наоборот</a:t>
            </a:r>
            <a:endParaRPr lang="ru-RU" sz="1400" dirty="0"/>
          </a:p>
        </p:txBody>
      </p:sp>
      <p:sp>
        <p:nvSpPr>
          <p:cNvPr id="25" name="Вертикальный свиток 24"/>
          <p:cNvSpPr/>
          <p:nvPr/>
        </p:nvSpPr>
        <p:spPr>
          <a:xfrm>
            <a:off x="5500694" y="4857760"/>
            <a:ext cx="1285884" cy="1214446"/>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9" action="ppaction://hlinksldjump"/>
              </a:rPr>
              <a:t>Чтение только второй половины слов</a:t>
            </a:r>
            <a:endParaRPr lang="ru-RU" sz="1400" dirty="0"/>
          </a:p>
        </p:txBody>
      </p:sp>
      <p:sp>
        <p:nvSpPr>
          <p:cNvPr id="26" name="Вертикальный свиток 25"/>
          <p:cNvSpPr/>
          <p:nvPr/>
        </p:nvSpPr>
        <p:spPr>
          <a:xfrm>
            <a:off x="6929454" y="4857760"/>
            <a:ext cx="1571636" cy="1214446"/>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hlinkClick r:id="rId9" action="ppaction://hlinksldjump"/>
              </a:rPr>
              <a:t>Чтение в темпе скороговорки</a:t>
            </a:r>
            <a:endParaRPr lang="ru-RU" sz="1400" dirty="0"/>
          </a:p>
        </p:txBody>
      </p:sp>
      <p:pic>
        <p:nvPicPr>
          <p:cNvPr id="18" name="Picture 17" descr="j0432675">
            <a:hlinkClick r:id="rId10" action="ppaction://hlinksldjump"/>
          </p:cNvPr>
          <p:cNvPicPr>
            <a:picLocks noChangeAspect="1" noChangeArrowheads="1"/>
          </p:cNvPicPr>
          <p:nvPr/>
        </p:nvPicPr>
        <p:blipFill>
          <a:blip r:embed="rId11" cstate="email">
            <a:duotone>
              <a:prstClr val="black"/>
              <a:schemeClr val="accent6">
                <a:tint val="45000"/>
                <a:satMod val="400000"/>
              </a:schemeClr>
            </a:duotone>
          </a:blip>
          <a:srcRect/>
          <a:stretch>
            <a:fillRect/>
          </a:stretch>
        </p:blipFill>
        <p:spPr bwMode="auto">
          <a:xfrm>
            <a:off x="7929586" y="6237288"/>
            <a:ext cx="1008062" cy="62071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2358</Words>
  <Application>Microsoft Office PowerPoint</Application>
  <PresentationFormat>Экран (4:3)</PresentationFormat>
  <Paragraphs>276</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«Формируем читателя» - интерактивное методическое пособие </vt:lpstr>
      <vt:lpstr>Слайд 2</vt:lpstr>
      <vt:lpstr>Характеристики навыка чтения</vt:lpstr>
      <vt:lpstr>Слайд 4</vt:lpstr>
      <vt:lpstr>Слайд 5</vt:lpstr>
      <vt:lpstr>Слайд 6</vt:lpstr>
      <vt:lpstr>Слайд 7</vt:lpstr>
      <vt:lpstr>Слайд 8</vt:lpstr>
      <vt:lpstr>Упражнения для формирования правильности чтения</vt:lpstr>
      <vt:lpstr>Слайд 10</vt:lpstr>
      <vt:lpstr>Слайд 11</vt:lpstr>
      <vt:lpstr>Слайд 12</vt:lpstr>
      <vt:lpstr>Чистоговорки</vt:lpstr>
      <vt:lpstr>Слайд 14</vt:lpstr>
      <vt:lpstr>Слайд 15</vt:lpstr>
      <vt:lpstr>Упражнения для развития беглости чтения</vt:lpstr>
      <vt:lpstr>«Губы»               «Молния»</vt:lpstr>
      <vt:lpstr>«Буксир»</vt:lpstr>
      <vt:lpstr>  «Спринт»              «Финиш»</vt:lpstr>
      <vt:lpstr> «Бросок-засечка»    «Игра в прятки»</vt:lpstr>
      <vt:lpstr>Числовые таблицы  (таблицы Шульте)</vt:lpstr>
      <vt:lpstr>Жужжащее       Многократное чтение                чтение      </vt:lpstr>
      <vt:lpstr>Слайд 23</vt:lpstr>
      <vt:lpstr>Слайд 24</vt:lpstr>
      <vt:lpstr>Слайд 25</vt:lpstr>
      <vt:lpstr>Работа над выразительными средствами речи</vt:lpstr>
      <vt:lpstr>Упражнения для развития сознательного (осознанного) чтения</vt:lpstr>
      <vt:lpstr>Зрительные диктанты  профессора Федоренко</vt:lpstr>
      <vt:lpstr>Словарная работа</vt:lpstr>
      <vt:lpstr>Слайд 30</vt:lpstr>
      <vt:lpstr>Слайд 31</vt:lpstr>
      <vt:lpstr>Слайд 32</vt:lpstr>
      <vt:lpstr>Слайд 33</vt:lpstr>
      <vt:lpstr>   «В лифте»       «Выдох со счётом»</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Школа№1</dc:creator>
  <cp:lastModifiedBy>DNA7 X86</cp:lastModifiedBy>
  <cp:revision>317</cp:revision>
  <dcterms:created xsi:type="dcterms:W3CDTF">2010-01-09T10:28:18Z</dcterms:created>
  <dcterms:modified xsi:type="dcterms:W3CDTF">2019-02-12T02:00:27Z</dcterms:modified>
</cp:coreProperties>
</file>