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0" r:id="rId3"/>
    <p:sldId id="310" r:id="rId4"/>
    <p:sldId id="304" r:id="rId5"/>
    <p:sldId id="311" r:id="rId6"/>
    <p:sldId id="303" r:id="rId7"/>
    <p:sldId id="312" r:id="rId8"/>
    <p:sldId id="313" r:id="rId9"/>
    <p:sldId id="314" r:id="rId10"/>
    <p:sldId id="31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школы</c:v>
                </c:pt>
                <c:pt idx="1">
                  <c:v>дошкольные организации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9809891732283469"/>
          <c:y val="0.19792224409448819"/>
          <c:w val="0.26231774934383201"/>
          <c:h val="0.29582775590551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учителя с малым опытом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3</c:v>
                </c:pt>
                <c:pt idx="3">
                  <c:v>5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молоде специалисты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0</c:v>
                </c:pt>
                <c:pt idx="4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166016"/>
        <c:axId val="178171904"/>
      </c:barChart>
      <c:catAx>
        <c:axId val="178166016"/>
        <c:scaling>
          <c:orientation val="minMax"/>
        </c:scaling>
        <c:delete val="0"/>
        <c:axPos val="b"/>
        <c:majorTickMark val="out"/>
        <c:minorTickMark val="none"/>
        <c:tickLblPos val="nextTo"/>
        <c:crossAx val="178171904"/>
        <c:crosses val="autoZero"/>
        <c:auto val="1"/>
        <c:lblAlgn val="ctr"/>
        <c:lblOffset val="100"/>
        <c:noMultiLvlLbl val="0"/>
      </c:catAx>
      <c:valAx>
        <c:axId val="17817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8166016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4572008"/>
            <a:ext cx="2582582" cy="180565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1538" y="1643050"/>
            <a:ext cx="8072462" cy="278608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</a:rPr>
              <a:t>Роль муниципального наставнического центра в организации работы с молодыми специалистами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14290"/>
            <a:ext cx="1322486" cy="135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1044" y="6128800"/>
            <a:ext cx="1042956" cy="72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14290"/>
            <a:ext cx="1322486" cy="1358707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27784" y="260648"/>
            <a:ext cx="6408712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педагоги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районной газеты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4572008"/>
            <a:ext cx="2582582" cy="1805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14290"/>
            <a:ext cx="1322486" cy="1358707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555776" y="476672"/>
            <a:ext cx="6210994" cy="4320480"/>
          </a:xfrm>
        </p:spPr>
        <p:txBody>
          <a:bodyPr>
            <a:noAutofit/>
          </a:bodyPr>
          <a:lstStyle/>
          <a:p>
            <a:r>
              <a:rPr lang="ru-RU" sz="3200" smtClean="0">
                <a:effectLst/>
              </a:rPr>
              <a:t/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/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/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/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/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/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/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/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/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/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/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/>
            </a:r>
            <a:br>
              <a:rPr lang="ru-RU" sz="3200" smtClean="0">
                <a:effectLst/>
              </a:rPr>
            </a:br>
            <a:r>
              <a:rPr lang="ru-RU" sz="3200" smtClean="0">
                <a:effectLst/>
              </a:rPr>
              <a:t/>
            </a:r>
            <a:br>
              <a:rPr lang="ru-RU" sz="3200" smtClean="0">
                <a:effectLst/>
              </a:rPr>
            </a:br>
            <a:r>
              <a:rPr lang="ru-RU" sz="1800" b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работы с молодыми  педагогами является</a:t>
            </a:r>
            <a:r>
              <a:rPr lang="ru-RU" sz="18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оказание профессиональной поддержки и практической помощи молодым специалистам в профессиональном развитии, успешной адаптации в профессиональной деятельности в условиях единого научно-методического пространства.</a:t>
            </a:r>
            <a:br>
              <a:rPr lang="ru-RU" sz="18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8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-определить сформированность профессионально значимых качеств; </a:t>
            </a:r>
            <a:br>
              <a:rPr lang="ru-RU" sz="18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-разработать план работы по оказанию помощи  в  профессиональном становлении молодого педагога; </a:t>
            </a:r>
            <a:br>
              <a:rPr lang="ru-RU" sz="18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-способствовать формированию  потребности у молодого педагога в проектировании своего дальнейшего профессионального роста, в совершенствовании знаний, умений и навыков, рефлексии собственной деятельности. 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4572008"/>
            <a:ext cx="2582582" cy="1805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14290"/>
            <a:ext cx="1322486" cy="1358707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627784" y="1988840"/>
            <a:ext cx="6028999" cy="1944216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работы: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молодого специалиста, осознавшего  свое призвание и желание работать в школе;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 творческого, инициативного человека и профессионала;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качества образовательной деятельности в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319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1044" y="6128800"/>
            <a:ext cx="1042956" cy="72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14290"/>
            <a:ext cx="1322486" cy="1358707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717866" y="638236"/>
            <a:ext cx="5904656" cy="93476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в областных конкурсах профессионального мастерства 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82324"/>
              </p:ext>
            </p:extLst>
          </p:nvPr>
        </p:nvGraphicFramePr>
        <p:xfrm>
          <a:off x="1331641" y="2132856"/>
          <a:ext cx="7416823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843"/>
                <a:gridCol w="2008723"/>
                <a:gridCol w="2395016"/>
                <a:gridCol w="21632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Сысолова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Дарья Сергеевна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«Промышленновский детский сад №5»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Лауреат областного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конкурса «Новая волна»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Соломина Татьяна Григорьевна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Промышленновская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№56»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 областной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конкурса «Лучший педагог-наставник» 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Мальцева Наталья Алексеевна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Промышленновская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№56»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Лауреат областного конкурса «Новая волна»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4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муниципальном наставническом центре организована работа школы молодого педагога (ШМП). В ее состав включены молодые специалисты и вновь назначенные учителя или воспитатели со стажем работы от 0 до 3 лет в возрасте до 35 лет.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829"/>
            <a:ext cx="1322486" cy="1358707"/>
          </a:xfrm>
          <a:prstGeom prst="rect">
            <a:avLst/>
          </a:prstGeom>
        </p:spPr>
      </p:pic>
      <p:pic>
        <p:nvPicPr>
          <p:cNvPr id="5" name="Рисунок 4" descr="mpdz7s6v0dcgog8kgo0kow00cscc0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1044" y="6128800"/>
            <a:ext cx="1042956" cy="7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1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1044" y="6128800"/>
            <a:ext cx="1042956" cy="72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14290"/>
            <a:ext cx="1322486" cy="1358707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699792" y="0"/>
            <a:ext cx="5904656" cy="149574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55776" y="23912"/>
            <a:ext cx="633670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пять лет в образовательные учреждения прибыло  53 молодых специалиста и вновь назначенных педагогов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60156295"/>
              </p:ext>
            </p:extLst>
          </p:nvPr>
        </p:nvGraphicFramePr>
        <p:xfrm>
          <a:off x="2123728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98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55776" y="274320"/>
            <a:ext cx="6377912" cy="121046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специалиста и вновь назначенных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5 лет</a:t>
            </a:r>
            <a:r>
              <a:rPr lang="ru-RU" altLang="ru-RU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94100404"/>
              </p:ext>
            </p:extLst>
          </p:nvPr>
        </p:nvGraphicFramePr>
        <p:xfrm>
          <a:off x="164465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829"/>
            <a:ext cx="1322486" cy="1358707"/>
          </a:xfrm>
          <a:prstGeom prst="rect">
            <a:avLst/>
          </a:prstGeom>
        </p:spPr>
      </p:pic>
      <p:pic>
        <p:nvPicPr>
          <p:cNvPr id="5" name="Рисунок 4" descr="mpdz7s6v0dcgog8kgo0kow00cscc0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1044" y="6128800"/>
            <a:ext cx="1042956" cy="7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1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1044" y="6128800"/>
            <a:ext cx="1042956" cy="72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14290"/>
            <a:ext cx="1322486" cy="1358707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555776" y="404664"/>
            <a:ext cx="6373738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Торжественный прием главы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посвященный празднованию Дня учителя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24944"/>
            <a:ext cx="7499350" cy="3135312"/>
          </a:xfrm>
        </p:spPr>
      </p:pic>
    </p:spTree>
    <p:extLst>
      <p:ext uri="{BB962C8B-B14F-4D97-AF65-F5344CB8AC3E}">
        <p14:creationId xmlns:p14="http://schemas.microsoft.com/office/powerpoint/2010/main" val="37323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pdz7s6v0dcgog8kgo0kow00cscc0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1044" y="6128800"/>
            <a:ext cx="1042956" cy="72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214290"/>
            <a:ext cx="1322486" cy="1358707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27784" y="260648"/>
            <a:ext cx="6408712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педагоги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районной газеты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3967584"/>
            <a:ext cx="3173413" cy="2782888"/>
          </a:xfrm>
        </p:spPr>
      </p:pic>
      <p:pic>
        <p:nvPicPr>
          <p:cNvPr id="2050" name="Picture 2" descr="C:\Users\ДНС\Downloads\Attachments_yulya.marochkina@yandex.ru_2020-11-19_16-17-38\Screenshot_20201119-154450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46" y="994280"/>
            <a:ext cx="2195576" cy="27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НС\Downloads\Attachments_yulya.marochkina@yandex.ru_2020-11-19_16-17-38\Screenshot_20201119-154503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68280"/>
            <a:ext cx="2232248" cy="240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НС\Downloads\Attachments_yulya.marochkina@yandex.ru_2020-11-19_16-17-38\Screenshot_20201119-154542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933056"/>
            <a:ext cx="2725358" cy="27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3">
      <a:dk1>
        <a:sysClr val="windowText" lastClr="000000"/>
      </a:dk1>
      <a:lt1>
        <a:sysClr val="window" lastClr="FFFFFF"/>
      </a:lt1>
      <a:dk2>
        <a:srgbClr val="424456"/>
      </a:dk2>
      <a:lt2>
        <a:srgbClr val="00467A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150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Роль муниципального наставнического центра в организации работы с молодыми специалистами </vt:lpstr>
      <vt:lpstr>             Целью работы с молодыми  педагогами является оказание профессиональной поддержки и практической помощи молодым специалистам в профессиональном развитии, успешной адаптации в профессиональной деятельности в условиях единого научно-методического пространства.  Задачи: -определить сформированность профессионально значимых качеств;  -разработать план работы по оказанию помощи  в  профессиональном становлении молодого педагога;  -способствовать формированию  потребности у молодого педагога в проектировании своего дальнейшего профессионального роста, в совершенствовании знаний, умений и навыков, рефлексии собственной деятельности. </vt:lpstr>
      <vt:lpstr>            Планируемые результаты работы: - подготовка молодого специалиста, осознавшего  свое призвание и желание работать в школе; - воспитание  творческого, инициативного человека и профессионала; - повышение качества образовательной деятельности в образовательной организации.</vt:lpstr>
      <vt:lpstr>                               Результаты участия в областных конкурсах профессионального мастерства </vt:lpstr>
      <vt:lpstr>Презентация PowerPoint</vt:lpstr>
      <vt:lpstr>                                </vt:lpstr>
      <vt:lpstr>Количество молодых специалиста и вновь назначенных педагогов за 5 лет </vt:lpstr>
      <vt:lpstr>                                </vt:lpstr>
      <vt:lpstr>                                </vt:lpstr>
      <vt:lpstr>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Пользователь Windows</cp:lastModifiedBy>
  <cp:revision>64</cp:revision>
  <dcterms:created xsi:type="dcterms:W3CDTF">2019-08-19T09:11:51Z</dcterms:created>
  <dcterms:modified xsi:type="dcterms:W3CDTF">2020-11-19T10:29:44Z</dcterms:modified>
</cp:coreProperties>
</file>