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6" r:id="rId12"/>
    <p:sldId id="269" r:id="rId13"/>
    <p:sldId id="278" r:id="rId14"/>
    <p:sldId id="270" r:id="rId15"/>
    <p:sldId id="272" r:id="rId16"/>
    <p:sldId id="271" r:id="rId17"/>
    <p:sldId id="274" r:id="rId18"/>
    <p:sldId id="276" r:id="rId19"/>
    <p:sldId id="277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>
        <p:scale>
          <a:sx n="66" d="100"/>
          <a:sy n="66" d="100"/>
        </p:scale>
        <p:origin x="-1290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572008"/>
            <a:ext cx="2582582" cy="180565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8072462" cy="2786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Приветствуем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августовской конференции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Промышленновского муниципального района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976" y="214290"/>
            <a:ext cx="1322486" cy="135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7715279" cy="8572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5143512"/>
            <a:ext cx="2418885" cy="15184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785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Школы с сомнительными результатами ВПР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1571612"/>
          <a:ext cx="7643866" cy="167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14776"/>
                <a:gridCol w="3929090"/>
              </a:tblGrid>
              <a:tr h="2603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Вагановская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Журавлевская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57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Падунская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«Лебедевская ООШ»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1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«Тарасовская СОШ»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Промышленновская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2»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178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«Окуневская СОШ»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1142984"/>
            <a:ext cx="8072437" cy="8929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нагрузка учителей по отчету ОО-1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 20 сентября 2018г. –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1,63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ставки.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В школах поселка Промышленная –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1,96, </a:t>
            </a:r>
            <a:b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Число ставок по штату (единиц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771,13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Численность учителей (без совместителей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472,00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Справочно</a:t>
            </a:r>
            <a:r>
              <a:rPr lang="ru-RU" sz="24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: Средняя нагрузка 2016г.– 1,65.</a:t>
            </a:r>
            <a:br>
              <a:rPr lang="ru-RU" sz="24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			  </a:t>
            </a:r>
            <a:r>
              <a:rPr lang="ru-RU" sz="24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2017г</a:t>
            </a:r>
            <a:r>
              <a:rPr lang="ru-RU" sz="24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– 1,71.</a:t>
            </a: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8305" y="5357802"/>
            <a:ext cx="2145695" cy="1500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500042"/>
            <a:ext cx="8001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образования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Промышленновского муниципального района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42851"/>
          <a:ext cx="8072463" cy="5437844"/>
        </p:xfrm>
        <a:graphic>
          <a:graphicData uri="http://schemas.openxmlformats.org/drawingml/2006/table">
            <a:tbl>
              <a:tblPr/>
              <a:tblGrid>
                <a:gridCol w="1687879"/>
                <a:gridCol w="1027405"/>
                <a:gridCol w="1100791"/>
                <a:gridCol w="1174177"/>
                <a:gridCol w="1027405"/>
                <a:gridCol w="1054705"/>
                <a:gridCol w="1000101"/>
              </a:tblGrid>
              <a:tr h="76891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 заработной платы и целевого показателя 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Промышленновскому муниципальному району</a:t>
                      </a:r>
                      <a:endParaRPr lang="ru-RU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4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7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7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7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7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1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заработная плата</a:t>
                      </a:r>
                      <a:endParaRPr lang="ru-RU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показатель</a:t>
                      </a:r>
                      <a:endParaRPr lang="ru-RU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заработная плата</a:t>
                      </a:r>
                      <a:endParaRPr lang="ru-RU" sz="7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показатель</a:t>
                      </a:r>
                      <a:endParaRPr lang="ru-RU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заработная плата</a:t>
                      </a:r>
                      <a:endParaRPr lang="ru-RU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показатель</a:t>
                      </a:r>
                      <a:endParaRPr lang="ru-RU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Дошкольные образовательные организации 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27836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25591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31914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28884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32627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32494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Общеобразовательные организации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29633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27728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32603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29806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34312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33962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Учреждения дополнительного образования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24731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24431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33592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31938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34254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34397</a:t>
                      </a:r>
                      <a:endParaRPr lang="ru-RU" sz="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Учреждения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          детей –сирот и детей оставшихся для попечения родителей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26491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26095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31315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30668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34034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33962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709" marR="43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5659293"/>
            <a:ext cx="1714480" cy="119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2228" y="5416478"/>
            <a:ext cx="2061772" cy="144152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500042"/>
          <a:ext cx="7786742" cy="5286412"/>
        </p:xfrm>
        <a:graphic>
          <a:graphicData uri="http://schemas.openxmlformats.org/drawingml/2006/table">
            <a:tbl>
              <a:tblPr/>
              <a:tblGrid>
                <a:gridCol w="4163005"/>
                <a:gridCol w="2052101"/>
                <a:gridCol w="1571636"/>
              </a:tblGrid>
              <a:tr h="71438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учеников на 1 педагогического работника (производительность труда)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268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Общеобразовательные организации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13,43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13,68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Дошкольные образовательные организации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10,6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Учреждения дополнительного образования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93,0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95,83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Учреждения для детей-сирот и детей оставшихся без попечения родителей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2,37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2,55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8072437" cy="7143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Возраст педагогических работников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357430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85860"/>
            <a:ext cx="764386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Средний возраст педагогических работников  49 лет.  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Около 30% педагогов старше 55 лет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2019 году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молодых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специалистов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приняты в образовательные учреждения</a:t>
            </a:r>
          </a:p>
        </p:txBody>
      </p:sp>
      <p:pic>
        <p:nvPicPr>
          <p:cNvPr id="6" name="Рисунок 5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5065131"/>
            <a:ext cx="2285984" cy="1598284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71604" y="3286124"/>
          <a:ext cx="6096000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1238216"/>
              </a:tblGrid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специалисты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Журавлевская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«Тарасовская СОШ»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Промышленновская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№2»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УДО «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Плотниковская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ДЮСШ»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8072437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Вакансии педагогических работников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357430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357298"/>
            <a:ext cx="750099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школы требуются учителя: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иностранного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языка – 5;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русского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языка - 2;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математики - 2;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биологии - 2;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химии - 1;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изики - 2;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стории - 1.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1418" y="5052345"/>
            <a:ext cx="2582582" cy="1805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8072437" cy="44291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 1 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января 2020 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планируется реализация программы              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«Земский учитель»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357430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1418" y="4786322"/>
            <a:ext cx="2582582" cy="1805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500042"/>
            <a:ext cx="8072437" cy="521497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Внедрение персонифицированного учета дополнительного образования с 01.09.2019 года.</a:t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Переход на персонифицированное финансирование дополнительного образования с 01.09.2020 года.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357430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0481" y="5214950"/>
            <a:ext cx="2043519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500042"/>
            <a:ext cx="8072437" cy="250033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 1 сентября 2019 года стоимость родительской платы в школе составит 50 рублей в день на одного ребенка.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357430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1285860"/>
          <a:ext cx="7643866" cy="51922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52779"/>
                <a:gridCol w="2991087"/>
              </a:tblGrid>
              <a:tr h="2488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питания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2018-2019 учебный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3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питания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/день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4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Промышленновская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2»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Промышленновская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56»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Вагановская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7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Заринская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им. М.А.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Аверина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«Окуневская СОШ»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57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Падунская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17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«Тарасовская СОШ»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6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Журавлевская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00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Калинкинская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«Краснинская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Лебедевскач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ООШГ»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Плотниковская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Протопоповская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Пьяновская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Титовская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928670"/>
            <a:ext cx="8072437" cy="64294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Впервые в этом году лагеря дневного пребывания были открыты на базе двух детских садов поселка – «Сказка» и «Рябинка». 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Дополнительная профильная смена для          50-ти детей-спортсменов на базе ООО Санаторий «</a:t>
            </a:r>
            <a:r>
              <a:rPr lang="ru-RU" sz="32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Танай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357430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1418" y="4857760"/>
            <a:ext cx="2582582" cy="1805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572008"/>
            <a:ext cx="2582582" cy="180565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71538" y="4500570"/>
            <a:ext cx="5000660" cy="18573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Докладчик: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Мясоедова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Татьяна Васильевна,</a:t>
            </a:r>
            <a:br>
              <a:rPr lang="ru-RU" sz="160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начальник Управления образования администрации Промышленновского муниципального района </a:t>
            </a:r>
            <a:endParaRPr lang="ru-RU" sz="1600" dirty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1285860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«Стратегические цели и актуальные задачи обновления содержания и повышение качества образования»</a:t>
            </a:r>
            <a:endParaRPr lang="ru-RU" sz="4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572008"/>
            <a:ext cx="2582582" cy="180565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8072462" cy="2786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Приветствуем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августовской конференции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Промышленновского муниципального района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976" y="214290"/>
            <a:ext cx="1322486" cy="135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1418" y="5052345"/>
            <a:ext cx="2582582" cy="180565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8072462" cy="207170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Выполнен 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Указ Президента России по обеспечению стопроцентной доступности дошкольного образования для детей от 3-х лет</a:t>
            </a:r>
            <a:endParaRPr lang="ru-RU" sz="3200" dirty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130685"/>
            <a:ext cx="77867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424456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Дошкольное образование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1484" y="5214950"/>
            <a:ext cx="2082516" cy="145602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8072462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Общее образование </a:t>
            </a:r>
            <a:b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Промышленновского муниципального района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74294" y="1407695"/>
            <a:ext cx="10443412" cy="4668252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33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2143116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Итогового Собеседования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2107" y="2714620"/>
            <a:ext cx="838189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13.02.2019 г. не прошли процедуру итогового   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собеседования 18 обучающихся.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Плотниковская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ООШ» – 1,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Калинкинская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ООШ»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Протопоповская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ООШ» - 1,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Падунская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СОШ» - 2,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«Окуневская СОШ» - 2,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Заринская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СОШ им.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М.А.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Аверина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- 3,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Вагановская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СОШ» 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8072437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Сравнительный анализ  результатов ОГЭ за три года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2017,  2018,  2019 г.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100" y="1000108"/>
          <a:ext cx="8143900" cy="5872189"/>
        </p:xfrm>
        <a:graphic>
          <a:graphicData uri="http://schemas.openxmlformats.org/drawingml/2006/table">
            <a:tbl>
              <a:tblPr/>
              <a:tblGrid>
                <a:gridCol w="1500673"/>
                <a:gridCol w="1225995"/>
                <a:gridCol w="1076141"/>
                <a:gridCol w="1086444"/>
                <a:gridCol w="1076141"/>
                <a:gridCol w="1110795"/>
                <a:gridCol w="1067711"/>
              </a:tblGrid>
              <a:tr h="1880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отметка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2017г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отметка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2018г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отметка по району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2019г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отметка по Кемеровской области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Динамика по сравнению с </a:t>
                      </a: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областной</a:t>
                      </a:r>
                      <a:r>
                        <a:rPr lang="ru-RU" sz="1400" b="1" baseline="0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отметкой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494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3,9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3,9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+0,1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494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3,5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3,7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3,2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+0,3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+0,1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(с </a:t>
                      </a:r>
                      <a:r>
                        <a:rPr lang="en-US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XX</a:t>
                      </a: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веком)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+0,3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+0,2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+0,1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(без </a:t>
                      </a:r>
                      <a:r>
                        <a:rPr lang="en-US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XX</a:t>
                      </a: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века)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417" marR="6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8072437" cy="7858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ГОСУДАРСТВЕННОЙ ИТОГОВОЙ АТТЕСТАЦИИ ПО ОБРАЗОВАТЕЛЬНЫМ ПРОГРАММАМ СРЕДНЕГО ОБЩЕГО ОБРАЗОВАНИЯ</a:t>
            </a:r>
            <a:endParaRPr lang="ru-RU" sz="20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094" y="1000110"/>
          <a:ext cx="8143905" cy="5941524"/>
        </p:xfrm>
        <a:graphic>
          <a:graphicData uri="http://schemas.openxmlformats.org/drawingml/2006/table">
            <a:tbl>
              <a:tblPr/>
              <a:tblGrid>
                <a:gridCol w="1157730"/>
                <a:gridCol w="420471"/>
                <a:gridCol w="549070"/>
                <a:gridCol w="605421"/>
                <a:gridCol w="349188"/>
                <a:gridCol w="349188"/>
                <a:gridCol w="341482"/>
                <a:gridCol w="341482"/>
                <a:gridCol w="341001"/>
                <a:gridCol w="341001"/>
                <a:gridCol w="341482"/>
                <a:gridCol w="341482"/>
                <a:gridCol w="341482"/>
                <a:gridCol w="341482"/>
                <a:gridCol w="341482"/>
                <a:gridCol w="341482"/>
                <a:gridCol w="341482"/>
                <a:gridCol w="341482"/>
                <a:gridCol w="341482"/>
                <a:gridCol w="274533"/>
              </a:tblGrid>
              <a:tr h="20949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err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Коли-чество</a:t>
                      </a: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baseline="0" dirty="0" err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</a:t>
                      </a: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err="1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ников</a:t>
                      </a: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 по предмету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 областной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</a:t>
                      </a:r>
                      <a:r>
                        <a:rPr lang="en-US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min</a:t>
                      </a: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min-49</a:t>
                      </a: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50-59</a:t>
                      </a: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60-69</a:t>
                      </a: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70-79</a:t>
                      </a: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80-89</a:t>
                      </a: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90-99</a:t>
                      </a: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1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64.3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П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53,,5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64.0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69,9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7,8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57,4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Б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>
                          <a:solidFill>
                            <a:srgbClr val="01406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>
                        <a:solidFill>
                          <a:srgbClr val="014067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8072437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Дополнительный период ГИА </a:t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 03.09.2019 по 21.09.2019 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5523" y="-168441"/>
            <a:ext cx="7108311" cy="3097375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4949" y="1410789"/>
            <a:ext cx="845333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accent1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accent1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accent1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accent1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90000"/>
                  <a:lumOff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443841"/>
            <a:ext cx="80724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Примут участие в пересдаче ОГЭ по математике  - 4  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выпускника 9-х классов.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«Краснинская ООШ» -1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Падунская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СОШ» - 1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Журавлевская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ООШ» - 1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учащаяся МБОУ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Промышленновская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 № 56»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сдает все четыре предмета, поскольку не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принимала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 по состоянию здоровья.</a:t>
            </a:r>
          </a:p>
        </p:txBody>
      </p:sp>
      <p:pic>
        <p:nvPicPr>
          <p:cNvPr id="8" name="Рисунок 7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5696388"/>
            <a:ext cx="1857356" cy="116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8072437" cy="12858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Дополнительный период ГИА </a:t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 03.09.2019 по 21.09.2019 </a:t>
            </a:r>
            <a:endParaRPr lang="ru-RU" sz="4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857365"/>
            <a:ext cx="80010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Примут участие в пересдаче ЕГЭ по математике базовой - 2 выпускника 11-х классов.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Промышленновская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 № 56» -1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«Тарасовская СОШ» - 1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7" y="3786190"/>
          <a:ext cx="7858181" cy="2545296"/>
        </p:xfrm>
        <a:graphic>
          <a:graphicData uri="http://schemas.openxmlformats.org/drawingml/2006/table">
            <a:tbl>
              <a:tblPr/>
              <a:tblGrid>
                <a:gridCol w="2261147"/>
                <a:gridCol w="2150305"/>
                <a:gridCol w="3446729"/>
              </a:tblGrid>
              <a:tr h="104997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 ЕГЭ в сентябрьские сроки</a:t>
                      </a:r>
                      <a:endParaRPr lang="ru-RU" sz="3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28"/>
            <a:ext cx="7715279" cy="8572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pdz7s6v0dcgog8kgo0kow00cscc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7031" y="6269829"/>
            <a:ext cx="936969" cy="5881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785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Исследование качества образования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857232"/>
          <a:ext cx="7643866" cy="51922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52779"/>
                <a:gridCol w="2991087"/>
              </a:tblGrid>
              <a:tr h="2488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качества образования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3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участников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4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Промышленновская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2»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Промышленновская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56»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Вагановская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7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Заринская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им. М.А.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Аверина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«Окуневская СОШ»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57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Падунская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17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«Тарасовская СОШ»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6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Журавлевская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00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Калинкинская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«Краснинская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Лебедевскач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ООШГ»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Плотниковская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Протопоповская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Пьяновская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Титовская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ysClr val="windowText" lastClr="000000"/>
      </a:dk1>
      <a:lt1>
        <a:sysClr val="window" lastClr="FFFFFF"/>
      </a:lt1>
      <a:dk2>
        <a:srgbClr val="424456"/>
      </a:dk2>
      <a:lt2>
        <a:srgbClr val="00467A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1081</Words>
  <PresentationFormat>Экран (4:3)</PresentationFormat>
  <Paragraphs>473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Приветствуем  участников августовской конференции  педагогических работников  Промышленновского муниципального района</vt:lpstr>
      <vt:lpstr>  Докладчик: Мясоедова Татьяна Васильевна, начальник Управления образования администрации Промышленновского муниципального района </vt:lpstr>
      <vt:lpstr> Выполнен  Указ Президента России по обеспечению стопроцентной доступности дошкольного образования для детей от 3-х лет</vt:lpstr>
      <vt:lpstr>Общее образование  Промышленновского муниципального района</vt:lpstr>
      <vt:lpstr>Сравнительный анализ  результатов ОГЭ за три года 2017,  2018,  2019 г.</vt:lpstr>
      <vt:lpstr>РЕЗУЛЬТАТЫ ГОСУДАРСТВЕННОЙ ИТОГОВОЙ АТТЕСТАЦИИ ПО ОБРАЗОВАТЕЛЬНЫМ ПРОГРАММАМ СРЕДНЕГО ОБЩЕГО ОБРАЗОВАНИЯ</vt:lpstr>
      <vt:lpstr>Дополнительный период ГИА  с 03.09.2019 по 21.09.2019 </vt:lpstr>
      <vt:lpstr>Дополнительный период ГИА  с 03.09.2019 по 21.09.2019 </vt:lpstr>
      <vt:lpstr> </vt:lpstr>
      <vt:lpstr> </vt:lpstr>
      <vt:lpstr>     Средняя нагрузка учителей по отчету ОО-1  на 20 сентября 2018г. – 1,63 ставки. В школах поселка Промышленная – 1,96,   Число ставок по штату (единиц 771,13)  Численность учителей (без совместителей 472,00)  Справочно: Средняя нагрузка 2016г.– 1,65.        2017г. – 1,71.         </vt:lpstr>
      <vt:lpstr>Слайд 12</vt:lpstr>
      <vt:lpstr>Слайд 13</vt:lpstr>
      <vt:lpstr>Возраст педагогических работников</vt:lpstr>
      <vt:lpstr>Вакансии педагогических работников </vt:lpstr>
      <vt:lpstr>С 1 января 2020 года планируется реализация программы              «Земский учитель». </vt:lpstr>
      <vt:lpstr>Внедрение персонифицированного учета дополнительного образования с 01.09.2019 года.  Переход на персонифицированное финансирование дополнительного образования с 01.09.2020 года. </vt:lpstr>
      <vt:lpstr>С 1 сентября 2019 года стоимость родительской платы в школе составит 50 рублей в день на одного ребенка.     </vt:lpstr>
      <vt:lpstr>Впервые в этом году лагеря дневного пребывания были открыты на базе двух детских садов поселка – «Сказка» и «Рябинка».   Дополнительная профильная смена для          50-ти детей-спортсменов на базе ООО Санаторий «Танай».       </vt:lpstr>
      <vt:lpstr>Приветствуем  участников августовской конференции  педагогических работников  Промышленновского муниципального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27</cp:revision>
  <dcterms:created xsi:type="dcterms:W3CDTF">2019-08-19T09:11:51Z</dcterms:created>
  <dcterms:modified xsi:type="dcterms:W3CDTF">2019-08-20T03:30:54Z</dcterms:modified>
</cp:coreProperties>
</file>