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6" r:id="rId14"/>
    <p:sldId id="267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136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E57B5-6B9E-4A97-9545-669E4E3406C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46B5FF-E5A7-4C7C-8C31-59C6033DECA2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Функциональная грамотность </a:t>
          </a:r>
          <a:endParaRPr lang="ru-RU" sz="20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435A0EF-A794-4B80-9C9D-7377968672EC}" type="parTrans" cxnId="{5533CBD7-DAA4-47E4-AB63-F6BAE956B37A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9E9D7D1B-E661-4AED-88F6-02469780B0C2}" type="sibTrans" cxnId="{5533CBD7-DAA4-47E4-AB63-F6BAE956B37A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B38A407C-264C-4E4B-AE67-AC0A15C8DEE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Математическая</a:t>
          </a:r>
          <a:endParaRPr lang="ru-RU" sz="2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7A8E748-F9EE-46DE-A999-203A56EB6974}" type="parTrans" cxnId="{111F5A91-231A-46DB-B8FD-48C1D29672C2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62F2FCF1-0C49-446D-80B3-ECF30B06DAA4}" type="sibTrans" cxnId="{111F5A91-231A-46DB-B8FD-48C1D29672C2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94E19B94-A1FC-42E1-8464-85893EDAD699}">
      <dgm:prSet phldrT="[Текст]" custT="1"/>
      <dgm:spPr/>
      <dgm:t>
        <a:bodyPr/>
        <a:lstStyle/>
        <a:p>
          <a:r>
            <a:rPr lang="ru-RU" sz="2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Финансовая</a:t>
          </a:r>
          <a:endParaRPr lang="ru-RU" sz="2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B12E8E3-9920-4F4F-9F68-52E41B8EFE00}" type="parTrans" cxnId="{82B406AE-1C4A-4FCE-8668-8FA536342DC5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3505716-C019-4792-8F65-D0FE9B8B2359}" type="sibTrans" cxnId="{82B406AE-1C4A-4FCE-8668-8FA536342DC5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2F791886-0A6D-4526-8A49-430ABA34825A}">
      <dgm:prSet phldrT="[Текст]" custT="1"/>
      <dgm:spPr/>
      <dgm:t>
        <a:bodyPr/>
        <a:lstStyle/>
        <a:p>
          <a:r>
            <a:rPr lang="ru-RU" sz="2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Естественнонаучная</a:t>
          </a:r>
          <a:endParaRPr lang="ru-RU" sz="2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BFE516F9-5372-402B-AD0D-BDF6D23EF6AC}" type="parTrans" cxnId="{89E556A4-6741-433F-819B-3E0C0942C4A4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3A592C32-838B-4330-89A9-57F9B19603B4}" type="sibTrans" cxnId="{89E556A4-6741-433F-819B-3E0C0942C4A4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F735EAF-AF4F-45EA-96C0-94DF40A98AD6}">
      <dgm:prSet phldrT="[Текст]" custT="1"/>
      <dgm:spPr/>
      <dgm:t>
        <a:bodyPr/>
        <a:lstStyle/>
        <a:p>
          <a:r>
            <a:rPr lang="ru-RU" sz="2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Читательская</a:t>
          </a:r>
          <a:endParaRPr lang="ru-RU" sz="2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4C5A42E2-088C-450E-A508-1AA9FDADEB56}" type="parTrans" cxnId="{B9219AEC-CEFE-4705-9A69-75AC52718EA8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90E3E174-4BE5-43D0-B98C-3810ADF161C2}" type="sibTrans" cxnId="{B9219AEC-CEFE-4705-9A69-75AC52718EA8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4A626996-2FE7-442D-BFE3-4CF9EFB5E085}">
      <dgm:prSet phldrT="[Текст]" custT="1"/>
      <dgm:spPr/>
      <dgm:t>
        <a:bodyPr/>
        <a:lstStyle/>
        <a:p>
          <a:r>
            <a:rPr lang="ru-RU" sz="24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Критическое мышление</a:t>
          </a:r>
          <a:endParaRPr lang="ru-RU" sz="24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3E75C71-1C09-4A40-9FFE-4393FC52F398}" type="parTrans" cxnId="{C1F11BBE-E04F-44DE-99F0-D4FF2280EA05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195F81C-2A4F-4532-B97D-BC8CC01CD1EE}" type="sibTrans" cxnId="{C1F11BBE-E04F-44DE-99F0-D4FF2280EA05}">
      <dgm:prSet/>
      <dgm:spPr/>
      <dgm:t>
        <a:bodyPr/>
        <a:lstStyle/>
        <a:p>
          <a:endParaRPr lang="ru-RU" sz="280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97E4FDCD-3EB0-41C2-A691-98A6B3DF3072}" type="pres">
      <dgm:prSet presAssocID="{E14E57B5-6B9E-4A97-9545-669E4E3406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E87989-CE70-467F-8152-AC30C57BD359}" type="pres">
      <dgm:prSet presAssocID="{5B46B5FF-E5A7-4C7C-8C31-59C6033DECA2}" presName="centerShape" presStyleLbl="node0" presStyleIdx="0" presStyleCnt="1" custScaleX="144111" custScaleY="131208"/>
      <dgm:spPr/>
      <dgm:t>
        <a:bodyPr/>
        <a:lstStyle/>
        <a:p>
          <a:endParaRPr lang="ru-RU"/>
        </a:p>
      </dgm:t>
    </dgm:pt>
    <dgm:pt modelId="{36E2BCBB-CFDE-4D01-9DD6-2692950759F7}" type="pres">
      <dgm:prSet presAssocID="{C7A8E748-F9EE-46DE-A999-203A56EB6974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EA06B107-4E7D-4D6C-A505-764D40FF2257}" type="pres">
      <dgm:prSet presAssocID="{B38A407C-264C-4E4B-AE67-AC0A15C8DEEE}" presName="node" presStyleLbl="node1" presStyleIdx="0" presStyleCnt="5" custScaleX="124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6AB2F-5DA5-462B-BB27-7D05B69F11EF}" type="pres">
      <dgm:prSet presAssocID="{DB12E8E3-9920-4F4F-9F68-52E41B8EFE00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F5CE390B-2650-4EA2-836F-3CD88533E639}" type="pres">
      <dgm:prSet presAssocID="{94E19B94-A1FC-42E1-8464-85893EDAD699}" presName="node" presStyleLbl="node1" presStyleIdx="1" presStyleCnt="5" custRadScaleRad="112359" custRadScaleInc="-15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C4E7D-366F-4D99-8F01-68DD29A31B92}" type="pres">
      <dgm:prSet presAssocID="{BFE516F9-5372-402B-AD0D-BDF6D23EF6AC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2EE3237A-06DA-41A4-AE26-AEE006594C75}" type="pres">
      <dgm:prSet presAssocID="{2F791886-0A6D-4526-8A49-430ABA34825A}" presName="node" presStyleLbl="node1" presStyleIdx="2" presStyleCnt="5" custScaleX="144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2B586-12A1-4B4D-81B7-0C5631F4FED5}" type="pres">
      <dgm:prSet presAssocID="{4C5A42E2-088C-450E-A508-1AA9FDADEB56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C8FDE067-462A-4ECF-8C91-7AE08B6B776C}" type="pres">
      <dgm:prSet presAssocID="{5F735EAF-AF4F-45EA-96C0-94DF40A98AD6}" presName="node" presStyleLbl="node1" presStyleIdx="3" presStyleCnt="5" custRadScaleRad="115432" custRadScaleInc="18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32B58-0AEB-4176-A535-AE800A9EA4A1}" type="pres">
      <dgm:prSet presAssocID="{D3E75C71-1C09-4A40-9FFE-4393FC52F398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FCA97465-4C87-40D1-98E3-162059077121}" type="pres">
      <dgm:prSet presAssocID="{4A626996-2FE7-442D-BFE3-4CF9EFB5E0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118504-BC68-4322-AABF-AC8058621E97}" type="presOf" srcId="{4A626996-2FE7-442D-BFE3-4CF9EFB5E085}" destId="{FCA97465-4C87-40D1-98E3-162059077121}" srcOrd="0" destOrd="0" presId="urn:microsoft.com/office/officeart/2005/8/layout/radial4"/>
    <dgm:cxn modelId="{A67B307B-8DA4-4A46-9706-7BB34D3A895E}" type="presOf" srcId="{B38A407C-264C-4E4B-AE67-AC0A15C8DEEE}" destId="{EA06B107-4E7D-4D6C-A505-764D40FF2257}" srcOrd="0" destOrd="0" presId="urn:microsoft.com/office/officeart/2005/8/layout/radial4"/>
    <dgm:cxn modelId="{40A8991D-C144-4520-92ED-A943AA4CC89A}" type="presOf" srcId="{5F735EAF-AF4F-45EA-96C0-94DF40A98AD6}" destId="{C8FDE067-462A-4ECF-8C91-7AE08B6B776C}" srcOrd="0" destOrd="0" presId="urn:microsoft.com/office/officeart/2005/8/layout/radial4"/>
    <dgm:cxn modelId="{956FE05B-01D8-47DE-AB33-7A337944AA05}" type="presOf" srcId="{E14E57B5-6B9E-4A97-9545-669E4E3406C4}" destId="{97E4FDCD-3EB0-41C2-A691-98A6B3DF3072}" srcOrd="0" destOrd="0" presId="urn:microsoft.com/office/officeart/2005/8/layout/radial4"/>
    <dgm:cxn modelId="{388D83A0-F754-46AD-A863-511C966AD1DA}" type="presOf" srcId="{2F791886-0A6D-4526-8A49-430ABA34825A}" destId="{2EE3237A-06DA-41A4-AE26-AEE006594C75}" srcOrd="0" destOrd="0" presId="urn:microsoft.com/office/officeart/2005/8/layout/radial4"/>
    <dgm:cxn modelId="{82B406AE-1C4A-4FCE-8668-8FA536342DC5}" srcId="{5B46B5FF-E5A7-4C7C-8C31-59C6033DECA2}" destId="{94E19B94-A1FC-42E1-8464-85893EDAD699}" srcOrd="1" destOrd="0" parTransId="{DB12E8E3-9920-4F4F-9F68-52E41B8EFE00}" sibTransId="{D3505716-C019-4792-8F65-D0FE9B8B2359}"/>
    <dgm:cxn modelId="{99FFA144-6849-4697-A73E-435E24C48075}" type="presOf" srcId="{D3E75C71-1C09-4A40-9FFE-4393FC52F398}" destId="{AB432B58-0AEB-4176-A535-AE800A9EA4A1}" srcOrd="0" destOrd="0" presId="urn:microsoft.com/office/officeart/2005/8/layout/radial4"/>
    <dgm:cxn modelId="{5533CBD7-DAA4-47E4-AB63-F6BAE956B37A}" srcId="{E14E57B5-6B9E-4A97-9545-669E4E3406C4}" destId="{5B46B5FF-E5A7-4C7C-8C31-59C6033DECA2}" srcOrd="0" destOrd="0" parTransId="{D435A0EF-A794-4B80-9C9D-7377968672EC}" sibTransId="{9E9D7D1B-E661-4AED-88F6-02469780B0C2}"/>
    <dgm:cxn modelId="{C4421D33-C55A-48CC-A257-007AAB30ED20}" type="presOf" srcId="{94E19B94-A1FC-42E1-8464-85893EDAD699}" destId="{F5CE390B-2650-4EA2-836F-3CD88533E639}" srcOrd="0" destOrd="0" presId="urn:microsoft.com/office/officeart/2005/8/layout/radial4"/>
    <dgm:cxn modelId="{9C8485C4-E523-4827-9416-D2D2C9A2F561}" type="presOf" srcId="{BFE516F9-5372-402B-AD0D-BDF6D23EF6AC}" destId="{851C4E7D-366F-4D99-8F01-68DD29A31B92}" srcOrd="0" destOrd="0" presId="urn:microsoft.com/office/officeart/2005/8/layout/radial4"/>
    <dgm:cxn modelId="{89E556A4-6741-433F-819B-3E0C0942C4A4}" srcId="{5B46B5FF-E5A7-4C7C-8C31-59C6033DECA2}" destId="{2F791886-0A6D-4526-8A49-430ABA34825A}" srcOrd="2" destOrd="0" parTransId="{BFE516F9-5372-402B-AD0D-BDF6D23EF6AC}" sibTransId="{3A592C32-838B-4330-89A9-57F9B19603B4}"/>
    <dgm:cxn modelId="{C1F11BBE-E04F-44DE-99F0-D4FF2280EA05}" srcId="{5B46B5FF-E5A7-4C7C-8C31-59C6033DECA2}" destId="{4A626996-2FE7-442D-BFE3-4CF9EFB5E085}" srcOrd="4" destOrd="0" parTransId="{D3E75C71-1C09-4A40-9FFE-4393FC52F398}" sibTransId="{C195F81C-2A4F-4532-B97D-BC8CC01CD1EE}"/>
    <dgm:cxn modelId="{2039A04D-14F2-4779-A0F0-BFBB119B9C52}" type="presOf" srcId="{DB12E8E3-9920-4F4F-9F68-52E41B8EFE00}" destId="{E3F6AB2F-5DA5-462B-BB27-7D05B69F11EF}" srcOrd="0" destOrd="0" presId="urn:microsoft.com/office/officeart/2005/8/layout/radial4"/>
    <dgm:cxn modelId="{AB4EE930-D756-4211-AC57-14B9777AB97D}" type="presOf" srcId="{5B46B5FF-E5A7-4C7C-8C31-59C6033DECA2}" destId="{33E87989-CE70-467F-8152-AC30C57BD359}" srcOrd="0" destOrd="0" presId="urn:microsoft.com/office/officeart/2005/8/layout/radial4"/>
    <dgm:cxn modelId="{CF5B3896-8C0C-4116-8F7F-765F52A5A114}" type="presOf" srcId="{C7A8E748-F9EE-46DE-A999-203A56EB6974}" destId="{36E2BCBB-CFDE-4D01-9DD6-2692950759F7}" srcOrd="0" destOrd="0" presId="urn:microsoft.com/office/officeart/2005/8/layout/radial4"/>
    <dgm:cxn modelId="{111F5A91-231A-46DB-B8FD-48C1D29672C2}" srcId="{5B46B5FF-E5A7-4C7C-8C31-59C6033DECA2}" destId="{B38A407C-264C-4E4B-AE67-AC0A15C8DEEE}" srcOrd="0" destOrd="0" parTransId="{C7A8E748-F9EE-46DE-A999-203A56EB6974}" sibTransId="{62F2FCF1-0C49-446D-80B3-ECF30B06DAA4}"/>
    <dgm:cxn modelId="{01C4BAC5-75F9-4862-B4AC-133DCAFB67BF}" type="presOf" srcId="{4C5A42E2-088C-450E-A508-1AA9FDADEB56}" destId="{EAB2B586-12A1-4B4D-81B7-0C5631F4FED5}" srcOrd="0" destOrd="0" presId="urn:microsoft.com/office/officeart/2005/8/layout/radial4"/>
    <dgm:cxn modelId="{B9219AEC-CEFE-4705-9A69-75AC52718EA8}" srcId="{5B46B5FF-E5A7-4C7C-8C31-59C6033DECA2}" destId="{5F735EAF-AF4F-45EA-96C0-94DF40A98AD6}" srcOrd="3" destOrd="0" parTransId="{4C5A42E2-088C-450E-A508-1AA9FDADEB56}" sibTransId="{90E3E174-4BE5-43D0-B98C-3810ADF161C2}"/>
    <dgm:cxn modelId="{2875CB97-5C45-44CA-BA35-83D8C8CA24C9}" type="presParOf" srcId="{97E4FDCD-3EB0-41C2-A691-98A6B3DF3072}" destId="{33E87989-CE70-467F-8152-AC30C57BD359}" srcOrd="0" destOrd="0" presId="urn:microsoft.com/office/officeart/2005/8/layout/radial4"/>
    <dgm:cxn modelId="{4B9057A9-35D3-471A-863D-F385F9CAD057}" type="presParOf" srcId="{97E4FDCD-3EB0-41C2-A691-98A6B3DF3072}" destId="{36E2BCBB-CFDE-4D01-9DD6-2692950759F7}" srcOrd="1" destOrd="0" presId="urn:microsoft.com/office/officeart/2005/8/layout/radial4"/>
    <dgm:cxn modelId="{E8EA51AA-8ECF-48E3-9842-E0EF6A2458D0}" type="presParOf" srcId="{97E4FDCD-3EB0-41C2-A691-98A6B3DF3072}" destId="{EA06B107-4E7D-4D6C-A505-764D40FF2257}" srcOrd="2" destOrd="0" presId="urn:microsoft.com/office/officeart/2005/8/layout/radial4"/>
    <dgm:cxn modelId="{504581CE-EFAB-49FC-84CD-E1A9F13F9F6B}" type="presParOf" srcId="{97E4FDCD-3EB0-41C2-A691-98A6B3DF3072}" destId="{E3F6AB2F-5DA5-462B-BB27-7D05B69F11EF}" srcOrd="3" destOrd="0" presId="urn:microsoft.com/office/officeart/2005/8/layout/radial4"/>
    <dgm:cxn modelId="{3F7A26B9-6536-4561-AD17-46BC17ADCACD}" type="presParOf" srcId="{97E4FDCD-3EB0-41C2-A691-98A6B3DF3072}" destId="{F5CE390B-2650-4EA2-836F-3CD88533E639}" srcOrd="4" destOrd="0" presId="urn:microsoft.com/office/officeart/2005/8/layout/radial4"/>
    <dgm:cxn modelId="{D8EA646B-466A-4E2D-B748-D915065F7ADF}" type="presParOf" srcId="{97E4FDCD-3EB0-41C2-A691-98A6B3DF3072}" destId="{851C4E7D-366F-4D99-8F01-68DD29A31B92}" srcOrd="5" destOrd="0" presId="urn:microsoft.com/office/officeart/2005/8/layout/radial4"/>
    <dgm:cxn modelId="{47F16F5F-2CA9-4F78-9E89-5DDC04DB566C}" type="presParOf" srcId="{97E4FDCD-3EB0-41C2-A691-98A6B3DF3072}" destId="{2EE3237A-06DA-41A4-AE26-AEE006594C75}" srcOrd="6" destOrd="0" presId="urn:microsoft.com/office/officeart/2005/8/layout/radial4"/>
    <dgm:cxn modelId="{B6758E2A-A960-4D39-B6F7-0E3BB6007355}" type="presParOf" srcId="{97E4FDCD-3EB0-41C2-A691-98A6B3DF3072}" destId="{EAB2B586-12A1-4B4D-81B7-0C5631F4FED5}" srcOrd="7" destOrd="0" presId="urn:microsoft.com/office/officeart/2005/8/layout/radial4"/>
    <dgm:cxn modelId="{82A054ED-7DBD-4A7A-BE25-FCF680A80108}" type="presParOf" srcId="{97E4FDCD-3EB0-41C2-A691-98A6B3DF3072}" destId="{C8FDE067-462A-4ECF-8C91-7AE08B6B776C}" srcOrd="8" destOrd="0" presId="urn:microsoft.com/office/officeart/2005/8/layout/radial4"/>
    <dgm:cxn modelId="{1295F57B-E904-4591-8BAD-7DDDAEE09630}" type="presParOf" srcId="{97E4FDCD-3EB0-41C2-A691-98A6B3DF3072}" destId="{AB432B58-0AEB-4176-A535-AE800A9EA4A1}" srcOrd="9" destOrd="0" presId="urn:microsoft.com/office/officeart/2005/8/layout/radial4"/>
    <dgm:cxn modelId="{CECB9F94-FB3B-47A1-8F91-679D30FC88E2}" type="presParOf" srcId="{97E4FDCD-3EB0-41C2-A691-98A6B3DF3072}" destId="{FCA97465-4C87-40D1-98E3-16205907712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87989-CE70-467F-8152-AC30C57BD359}">
      <dsp:nvSpPr>
        <dsp:cNvPr id="0" name=""/>
        <dsp:cNvSpPr/>
      </dsp:nvSpPr>
      <dsp:spPr>
        <a:xfrm>
          <a:off x="3001113" y="2339306"/>
          <a:ext cx="3024333" cy="275354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Функциональная грамотность </a:t>
          </a:r>
          <a:endParaRPr lang="ru-RU" sz="20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3444016" y="2742554"/>
        <a:ext cx="2138527" cy="1947053"/>
      </dsp:txXfrm>
    </dsp:sp>
    <dsp:sp modelId="{36E2BCBB-CFDE-4D01-9DD6-2692950759F7}">
      <dsp:nvSpPr>
        <dsp:cNvPr id="0" name=""/>
        <dsp:cNvSpPr/>
      </dsp:nvSpPr>
      <dsp:spPr>
        <a:xfrm rot="10800000">
          <a:off x="1431228" y="3417028"/>
          <a:ext cx="1483541" cy="5981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6B107-4E7D-4D6C-A505-764D40FF2257}">
      <dsp:nvSpPr>
        <dsp:cNvPr id="0" name=""/>
        <dsp:cNvSpPr/>
      </dsp:nvSpPr>
      <dsp:spPr>
        <a:xfrm>
          <a:off x="192801" y="2918607"/>
          <a:ext cx="2476852" cy="1594946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Математическая</a:t>
          </a:r>
          <a:endParaRPr lang="ru-RU" sz="2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239515" y="2965321"/>
        <a:ext cx="2383424" cy="1501518"/>
      </dsp:txXfrm>
    </dsp:sp>
    <dsp:sp modelId="{E3F6AB2F-5DA5-462B-BB27-7D05B69F11EF}">
      <dsp:nvSpPr>
        <dsp:cNvPr id="0" name=""/>
        <dsp:cNvSpPr/>
      </dsp:nvSpPr>
      <dsp:spPr>
        <a:xfrm rot="13164617">
          <a:off x="1621776" y="1821454"/>
          <a:ext cx="1899460" cy="5981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E390B-2650-4EA2-836F-3CD88533E639}">
      <dsp:nvSpPr>
        <dsp:cNvPr id="0" name=""/>
        <dsp:cNvSpPr/>
      </dsp:nvSpPr>
      <dsp:spPr>
        <a:xfrm>
          <a:off x="840885" y="720079"/>
          <a:ext cx="1993683" cy="159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Финансовая</a:t>
          </a:r>
          <a:endParaRPr lang="ru-RU" sz="2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887599" y="766793"/>
        <a:ext cx="1900255" cy="1501518"/>
      </dsp:txXfrm>
    </dsp:sp>
    <dsp:sp modelId="{851C4E7D-366F-4D99-8F01-68DD29A31B92}">
      <dsp:nvSpPr>
        <dsp:cNvPr id="0" name=""/>
        <dsp:cNvSpPr/>
      </dsp:nvSpPr>
      <dsp:spPr>
        <a:xfrm rot="16200000">
          <a:off x="3707536" y="1140719"/>
          <a:ext cx="1611487" cy="5981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3237A-06DA-41A4-AE26-AEE006594C75}">
      <dsp:nvSpPr>
        <dsp:cNvPr id="0" name=""/>
        <dsp:cNvSpPr/>
      </dsp:nvSpPr>
      <dsp:spPr>
        <a:xfrm>
          <a:off x="3073123" y="-163444"/>
          <a:ext cx="2880314" cy="159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Естественнонаучная</a:t>
          </a:r>
          <a:endParaRPr lang="ru-RU" sz="2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3119837" y="-116730"/>
        <a:ext cx="2786886" cy="1501518"/>
      </dsp:txXfrm>
    </dsp:sp>
    <dsp:sp modelId="{EAB2B586-12A1-4B4D-81B7-0C5631F4FED5}">
      <dsp:nvSpPr>
        <dsp:cNvPr id="0" name=""/>
        <dsp:cNvSpPr/>
      </dsp:nvSpPr>
      <dsp:spPr>
        <a:xfrm rot="19309925">
          <a:off x="5536469" y="1832198"/>
          <a:ext cx="1986185" cy="5981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DE067-462A-4ECF-8C91-7AE08B6B776C}">
      <dsp:nvSpPr>
        <dsp:cNvPr id="0" name=""/>
        <dsp:cNvSpPr/>
      </dsp:nvSpPr>
      <dsp:spPr>
        <a:xfrm>
          <a:off x="6313492" y="720077"/>
          <a:ext cx="1993683" cy="159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Читательская</a:t>
          </a:r>
          <a:endParaRPr lang="ru-RU" sz="2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6360206" y="766791"/>
        <a:ext cx="1900255" cy="1501518"/>
      </dsp:txXfrm>
    </dsp:sp>
    <dsp:sp modelId="{AB432B58-0AEB-4176-A535-AE800A9EA4A1}">
      <dsp:nvSpPr>
        <dsp:cNvPr id="0" name=""/>
        <dsp:cNvSpPr/>
      </dsp:nvSpPr>
      <dsp:spPr>
        <a:xfrm>
          <a:off x="6111790" y="3417028"/>
          <a:ext cx="1483541" cy="5981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97465-4C87-40D1-98E3-162059077121}">
      <dsp:nvSpPr>
        <dsp:cNvPr id="0" name=""/>
        <dsp:cNvSpPr/>
      </dsp:nvSpPr>
      <dsp:spPr>
        <a:xfrm>
          <a:off x="6598490" y="2918607"/>
          <a:ext cx="1993683" cy="159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</a:rPr>
            <a:t>Критическое мышление</a:t>
          </a:r>
          <a:endParaRPr lang="ru-RU" sz="2400" kern="1200" dirty="0">
            <a:ln w="3175"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6645204" y="2965321"/>
        <a:ext cx="1900255" cy="1501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7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3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7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4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2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2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7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8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3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1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28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1781-0E32-43B4-BB87-90FDDF8BE805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846-7AED-4D2D-B26D-8BBC17D3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1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9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581128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ru-RU" sz="4800" b="1" dirty="0" smtClean="0">
                <a:ln w="38100">
                  <a:solidFill>
                    <a:schemeClr val="tx1"/>
                  </a:solidFill>
                </a:ln>
              </a:rPr>
              <a:t>Приёмы формирования функциональной грамотности </a:t>
            </a:r>
            <a:br>
              <a:rPr lang="ru-RU" sz="4800" b="1" dirty="0" smtClean="0">
                <a:ln w="38100">
                  <a:solidFill>
                    <a:schemeClr val="tx1"/>
                  </a:solidFill>
                </a:ln>
              </a:rPr>
            </a:br>
            <a:r>
              <a:rPr lang="ru-RU" sz="4800" b="1" dirty="0" smtClean="0">
                <a:ln w="38100">
                  <a:solidFill>
                    <a:schemeClr val="tx1"/>
                  </a:solidFill>
                </a:ln>
              </a:rPr>
              <a:t>на уроках математики</a:t>
            </a:r>
            <a:endParaRPr lang="ru-RU" sz="4800" b="1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4668" y="6036"/>
            <a:ext cx="3598556" cy="1752600"/>
          </a:xfrm>
        </p:spPr>
        <p:txBody>
          <a:bodyPr>
            <a:normAutofit/>
          </a:bodyPr>
          <a:lstStyle/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84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Компания ребят арендовала боулинг на 2 часа. Какое максимальное количество бросков они смогут сделать, если в среднем на каждый бросок уходит 2,8 минуты?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7170" name="Picture 2" descr="D:\школа Черепаново\19-20\вытупление функциональная грамотность\моя презентация\Рисунок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40968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8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81" y="19919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 летнем лагере на каждого человека полагается 40 г сахара в день. В лагере 166 человек. Сколько килограммовых упаковок сахара понадобится на весь лагерь на 5 дней?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8194" name="Picture 2" descr="D:\школа Черепаново\19-20\вытупление функциональная грамотность\моя презентация\Рисуно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212976"/>
            <a:ext cx="2828925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школа Черепаново\19-20\вытупление функциональная грамотность\моя презентация\Рисунок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55951"/>
            <a:ext cx="38004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3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66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Больному прописано лекарство, которое нужно пить по 0,5 г 3 раза в день в течение 21 дня. В одной упаковке 10 таблеток лекарства по 0,5 г. Какого наименьшего количества упаковок хватит на весь курс лечения?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9218" name="Picture 2" descr="D:\школа Черепаново\19-20\вытупление функциональная грамотность\моя презентация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4293096"/>
            <a:ext cx="399097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9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Минутка чтения +устный счёт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417243"/>
          </a:xfrm>
          <a:ln w="1905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Если вы посмотрите на карту, то убедитесь, что Сибирь – это более половины территории Российской Федерации, она примерно равна Европе, составляет почти четверть всей Азии и одну пятнадцатую всей суши Земли. Но Сибирь удивляет нас не только своими размерами, но и тем, что это крупнейшая в мире сокровищница лесных массивов, запасов нефти и газа.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3779912" y="2857164"/>
            <a:ext cx="1944216" cy="4278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52020" y="3573016"/>
            <a:ext cx="1764196" cy="4278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7544" y="3933056"/>
            <a:ext cx="3312368" cy="495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5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823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Климат Сибири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184576"/>
          </a:xfr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Севернее линии Сибирской железной дороги более полугода продолжается очень холодная зима, в середине которой случаются морозы в 40–50°, а местами и в 60°. Однако лето в Сибири теплое, а в южной половине – подчас даже жаркое и довольно продолжительное. Уже в конце мая, а на севере в июне под яркими лучами солнца идет сильное прогревание поверхности суши. Ртуть в термометре поднимается днем до 20–25°, а в начале июля в степной полосе нередко по нескольку дней подряд жара превышает 30–35°. Почти на всей территории Сибири летом много теплее, чем в соответствующих широтах европейской части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4548740" y="1700808"/>
            <a:ext cx="1247396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84368" y="1700808"/>
            <a:ext cx="959364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12296" y="3809853"/>
            <a:ext cx="1003920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45411" y="4653136"/>
            <a:ext cx="1247396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5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Работа над задачей</a:t>
            </a:r>
            <a:endParaRPr lang="ru-RU" sz="4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91638" y="1484784"/>
            <a:ext cx="2962672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До решения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220072" y="1484784"/>
            <a:ext cx="3527375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После решения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716016" y="2420888"/>
            <a:ext cx="4041775" cy="18002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А если…</a:t>
            </a:r>
          </a:p>
          <a:p>
            <a:pPr algn="r"/>
            <a:r>
              <a:rPr lang="ru-RU" sz="3200" b="1" dirty="0" smtClean="0"/>
              <a:t>Хватит ли…</a:t>
            </a:r>
          </a:p>
          <a:p>
            <a:pPr algn="r"/>
            <a:r>
              <a:rPr lang="ru-RU" sz="3200" b="1" dirty="0" smtClean="0"/>
              <a:t>А могло ли быть…</a:t>
            </a:r>
          </a:p>
          <a:p>
            <a:pPr algn="r"/>
            <a:endParaRPr lang="ru-RU" sz="32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323577"/>
            <a:ext cx="3754760" cy="2401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Чтение</a:t>
            </a:r>
          </a:p>
          <a:p>
            <a:r>
              <a:rPr lang="ru-RU" b="1" dirty="0" smtClean="0"/>
              <a:t>Осмысленное чтение с остановкой</a:t>
            </a:r>
          </a:p>
          <a:p>
            <a:r>
              <a:rPr lang="ru-RU" b="1" dirty="0" smtClean="0"/>
              <a:t>Прогнозирование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67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 для 10-11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Толкачёва </a:t>
            </a:r>
            <a:r>
              <a:rPr lang="ru-RU" dirty="0"/>
              <a:t>Светлана Владимировна</a:t>
            </a:r>
          </a:p>
          <a:p>
            <a:pPr marL="0" indent="0">
              <a:buNone/>
            </a:pPr>
            <a:r>
              <a:rPr lang="ru-RU" b="1" dirty="0"/>
              <a:t>Хоменко </a:t>
            </a:r>
            <a:r>
              <a:rPr lang="ru-RU" dirty="0"/>
              <a:t>Екатерина Борисовна</a:t>
            </a:r>
          </a:p>
          <a:p>
            <a:pPr marL="0" indent="0">
              <a:buNone/>
            </a:pPr>
            <a:r>
              <a:rPr lang="ru-RU" b="1" dirty="0"/>
              <a:t>Кузнецова </a:t>
            </a:r>
            <a:r>
              <a:rPr lang="ru-RU" dirty="0"/>
              <a:t>Алевтина </a:t>
            </a:r>
            <a:r>
              <a:rPr lang="ru-RU" dirty="0" smtClean="0"/>
              <a:t>Георгиевна</a:t>
            </a:r>
          </a:p>
          <a:p>
            <a:pPr marL="0" indent="0">
              <a:buNone/>
            </a:pPr>
            <a:r>
              <a:rPr lang="ru-RU" b="1" dirty="0"/>
              <a:t>Общественные науки</a:t>
            </a:r>
          </a:p>
          <a:p>
            <a:pPr marL="0" indent="0">
              <a:buNone/>
            </a:pPr>
            <a:r>
              <a:rPr lang="ru-RU" sz="4300" b="1" dirty="0">
                <a:solidFill>
                  <a:srgbClr val="C00000"/>
                </a:solidFill>
              </a:rPr>
              <a:t>Финансовая грамотность. Цифровой мир.</a:t>
            </a:r>
          </a:p>
          <a:p>
            <a:pPr marL="0" indent="0">
              <a:buNone/>
            </a:pPr>
            <a:r>
              <a:rPr lang="ru-RU" dirty="0"/>
              <a:t>Методические рекомендации.</a:t>
            </a:r>
          </a:p>
          <a:p>
            <a:pPr marL="0" indent="0">
              <a:buNone/>
            </a:pPr>
            <a:r>
              <a:rPr lang="ru-RU" dirty="0"/>
              <a:t>10—11 классы</a:t>
            </a:r>
          </a:p>
          <a:p>
            <a:pPr marL="0" indent="0">
              <a:buNone/>
            </a:pPr>
            <a:r>
              <a:rPr lang="ru-RU" dirty="0"/>
              <a:t>Учебное пособие для общеобразовательных организаций</a:t>
            </a:r>
          </a:p>
          <a:p>
            <a:pPr marL="0" indent="0">
              <a:buNone/>
            </a:pPr>
            <a:r>
              <a:rPr lang="ru-RU" dirty="0"/>
              <a:t>Базовый </a:t>
            </a:r>
            <a:r>
              <a:rPr lang="ru-RU" dirty="0" smtClean="0"/>
              <a:t>уровень</a:t>
            </a:r>
          </a:p>
          <a:p>
            <a:pPr marL="0" indent="0">
              <a:buNone/>
            </a:pPr>
            <a:r>
              <a:rPr lang="ru-RU" dirty="0"/>
              <a:t>Издательство «Просвещение», </a:t>
            </a:r>
            <a:r>
              <a:rPr lang="ru-RU" dirty="0" smtClean="0"/>
              <a:t>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Что такое ФГ ?(функциональная грамотность)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3539" y="1700808"/>
            <a:ext cx="895043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7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Составляющие ФГ</a:t>
            </a:r>
            <a:endParaRPr lang="ru-RU" sz="4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462794"/>
              </p:ext>
            </p:extLst>
          </p:nvPr>
        </p:nvGraphicFramePr>
        <p:xfrm>
          <a:off x="251520" y="1196752"/>
          <a:ext cx="8784976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0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Задачи на деление с остатком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193367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Доллар стоит 80 рублей. Какое наибольшее количество долларов можно купить на 1500 рублей?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27984" y="3501008"/>
            <a:ext cx="4321781" cy="124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627">
            <a:off x="3619220" y="5068509"/>
            <a:ext cx="1317440" cy="1317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школа Черепаново\19-20\вытупление функциональная грамотность\моя презентация\Рисунок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8473">
            <a:off x="420807" y="3242315"/>
            <a:ext cx="3239199" cy="271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Пачка бумаги “Белее снега” стоит 300 рублей. Тимур пришёл в магазин за бумагой, имея в кармане 10000 рублей. Какое наибольшее количество пачек этой бумаги сможет купить Тимур?</a:t>
            </a:r>
          </a:p>
          <a:p>
            <a:endParaRPr lang="ru-RU" sz="3600" b="1" dirty="0"/>
          </a:p>
        </p:txBody>
      </p:sp>
      <p:pic>
        <p:nvPicPr>
          <p:cNvPr id="2052" name="Picture 4" descr="D:\школа Черепаново\19-20\вытупление функциональная грамотность\моя презентация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077072"/>
            <a:ext cx="3714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школа Черепаново\19-20\вытупление функциональная грамотность\моя презентация\Рисунок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48397"/>
            <a:ext cx="32004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Какое наибольшее количество пакетов кефира можно приобрести на 190 рублей, если один такой пакет стоит 35 рублей?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56992"/>
            <a:ext cx="2602260" cy="2602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D:\школа Черепаново\19-20\вытупление функциональная грамотность\моя презентация\Рисунок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9338"/>
            <a:ext cx="42576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0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Шарики для настольного тенниса стоят 24 рубля за штуку. На покупку таких шариков турнирный комитет выделил 820 рублей. Какое наибольшее количество таких шариков можно купить на эти деньги?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4098" name="Picture 2" descr="D:\школа Черепаново\19-20\вытупление функциональная грамотность\моя презентация\Рисуно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57" y="4221088"/>
            <a:ext cx="21526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школа Черепаново\19-20\вытупление функциональная грамотность\моя презентация\Рисунок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3909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8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1" y="8344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 каждом кабинете офиса 7 рабочих мест. Какого наименьшего количества кабинетов достаточно, чтобы разместить 90 сотрудников?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5122" name="Picture 2" descr="D:\школа Черепаново\19-20\вытупление функциональная грамотность\моя презентация\Рисунок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66544"/>
            <a:ext cx="5112568" cy="340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8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6" y="31494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 доме 18 этажей, на каждом этаже по 3 квартиры. На каком этаже живет Маша, если она живет в квартире под номером 26?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pic>
        <p:nvPicPr>
          <p:cNvPr id="6146" name="Picture 2" descr="D:\школа Черепаново\19-20\вытупление функциональная грамотность\моя презентация\Рисунок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499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Приёмы формирования функциональной грамотности  на уроках математики</vt:lpstr>
      <vt:lpstr>Что такое ФГ ?(функциональная грамотность)</vt:lpstr>
      <vt:lpstr>Составляющие ФГ</vt:lpstr>
      <vt:lpstr>Задачи на деление с остатком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Минутка чтения +устный счёт</vt:lpstr>
      <vt:lpstr>Климат Сибири</vt:lpstr>
      <vt:lpstr>Работа над задачей</vt:lpstr>
      <vt:lpstr>Литература для 10-11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форми</dc:title>
  <dc:creator>Admin</dc:creator>
  <cp:lastModifiedBy>Компьютер</cp:lastModifiedBy>
  <cp:revision>44</cp:revision>
  <dcterms:created xsi:type="dcterms:W3CDTF">2020-03-23T13:45:13Z</dcterms:created>
  <dcterms:modified xsi:type="dcterms:W3CDTF">2021-07-29T06:18:10Z</dcterms:modified>
</cp:coreProperties>
</file>