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9" r:id="rId3"/>
    <p:sldId id="282" r:id="rId4"/>
    <p:sldId id="258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83" r:id="rId20"/>
    <p:sldId id="299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pdz7s6v0dcgog8kgo0kow00cscc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4572008"/>
            <a:ext cx="2582582" cy="180565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71538" y="1643050"/>
            <a:ext cx="8072462" cy="278608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Приветствуем </a:t>
            </a:r>
            <a:b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августовской конференции </a:t>
            </a:r>
            <a:b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</a:t>
            </a:r>
            <a:b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Промышленновского муниципального 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sz="3200" b="1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214290"/>
            <a:ext cx="1322486" cy="1358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71538" y="2285992"/>
            <a:ext cx="8072462" cy="207170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endParaRPr lang="ru-RU" sz="3200" dirty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76672"/>
            <a:ext cx="77867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24456">
                    <a:satMod val="13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Система контроля и управление доступом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pdz7s6v0dcgog8kgo0kow00cscc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843381"/>
            <a:ext cx="1433000" cy="10019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3890"/>
            <a:ext cx="5910798" cy="4433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74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71538" y="2285992"/>
            <a:ext cx="8072462" cy="207170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endParaRPr lang="ru-RU" sz="3200" dirty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2017"/>
            <a:ext cx="77867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24456">
                    <a:satMod val="13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Профилактика </a:t>
            </a:r>
            <a:r>
              <a:rPr lang="ru-RU" sz="3200" b="1" dirty="0" err="1" smtClean="0">
                <a:solidFill>
                  <a:srgbClr val="424456">
                    <a:satMod val="13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короновирусной</a:t>
            </a:r>
            <a:r>
              <a:rPr lang="ru-RU" sz="3200" b="1" dirty="0" smtClean="0">
                <a:solidFill>
                  <a:srgbClr val="424456">
                    <a:satMod val="13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инфекции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pdz7s6v0dcgog8kgo0kow00cscc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843381"/>
            <a:ext cx="1433000" cy="10019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79" y="1792488"/>
            <a:ext cx="2931790" cy="3909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21" y="2128146"/>
            <a:ext cx="4046288" cy="2690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73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71538" y="2285992"/>
            <a:ext cx="8072462" cy="207170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endParaRPr lang="ru-RU" sz="3200" dirty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04664"/>
            <a:ext cx="77867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24456">
                    <a:satMod val="13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Спортивная </a:t>
            </a:r>
            <a:r>
              <a:rPr lang="ru-RU" sz="3200" b="1" dirty="0" err="1" smtClean="0">
                <a:solidFill>
                  <a:srgbClr val="424456">
                    <a:satMod val="13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воркаут</a:t>
            </a:r>
            <a:r>
              <a:rPr lang="ru-RU" sz="3200" b="1" dirty="0" smtClean="0">
                <a:solidFill>
                  <a:srgbClr val="424456">
                    <a:satMod val="13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– площадка </a:t>
            </a:r>
          </a:p>
          <a:p>
            <a:pPr algn="ctr"/>
            <a:r>
              <a:rPr lang="ru-RU" sz="3200" b="1" dirty="0" smtClean="0">
                <a:solidFill>
                  <a:srgbClr val="424456">
                    <a:satMod val="13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МБОУ «</a:t>
            </a:r>
            <a:r>
              <a:rPr lang="ru-RU" sz="3200" b="1" dirty="0" err="1" smtClean="0">
                <a:solidFill>
                  <a:srgbClr val="424456">
                    <a:satMod val="13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Промышленновская</a:t>
            </a:r>
            <a:r>
              <a:rPr lang="ru-RU" sz="3200" b="1" dirty="0" smtClean="0">
                <a:solidFill>
                  <a:srgbClr val="424456">
                    <a:satMod val="13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СОШ № 56»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pdz7s6v0dcgog8kgo0kow00cscc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843381"/>
            <a:ext cx="1433000" cy="10019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86" y="1844769"/>
            <a:ext cx="5996396" cy="4499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75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71538" y="2285992"/>
            <a:ext cx="8072462" cy="207170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endParaRPr lang="ru-RU" sz="3200" dirty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04664"/>
            <a:ext cx="7786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24456">
                    <a:satMod val="13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Новая «Газель» детского дома «Мечта»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pdz7s6v0dcgog8kgo0kow00cscc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843381"/>
            <a:ext cx="1433000" cy="10019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46" y="989439"/>
            <a:ext cx="6879724" cy="5159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27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pdz7s6v0dcgog8kgo0kow00cscc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4572008"/>
            <a:ext cx="2582582" cy="180565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71538" y="4500570"/>
            <a:ext cx="5000660" cy="185738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bg2">
                    <a:lumMod val="75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bg2">
                    <a:lumMod val="75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Докладчик: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Мясоедова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Татьяна Васильевна,</a:t>
            </a:r>
            <a:br>
              <a:rPr lang="ru-RU" sz="16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начальник Управления образования администрации Промышленновского муниципального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округа </a:t>
            </a:r>
            <a:endParaRPr lang="ru-RU" sz="1600" dirty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1285860"/>
            <a:ext cx="75724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«Подведение итогов за 2019-2020 учебный год. Стратегические </a:t>
            </a: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актуальные задачи обновления содержания и повышение качества образования»</a:t>
            </a:r>
            <a:endParaRPr lang="ru-RU" sz="4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071563" y="500042"/>
            <a:ext cx="8072437" cy="521497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персонифицированного учета дополнительного образования с 01.09.2019 года.</a:t>
            </a:r>
            <a:b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Переход на персонифицированное финансирование дополнительного образования с 01.09.2020 года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Сертификатами охвачено 80% детей в возрасте от 5 до 17 лет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357430"/>
            <a:ext cx="8001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pdz7s6v0dcgog8kgo0kow00cscc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0481" y="5214950"/>
            <a:ext cx="2043519" cy="14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071563" y="1142984"/>
            <a:ext cx="8072437" cy="89297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Средняя нагрузка учителей по отчету ОО-1 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01 января  2020г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1,67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ставки.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В школах поселка Промышленная – 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1,96, </a:t>
            </a:r>
            <a:b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Число ставок по штату (единиц 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771,13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Численность учителей (без совместителей 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472,00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/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C00000"/>
                </a:solidFill>
              </a:rPr>
              <a:t/>
            </a:r>
            <a:br>
              <a:rPr lang="ru-RU" sz="3200" i="1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mpdz7s6v0dcgog8kgo0kow00cscc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8305" y="5357802"/>
            <a:ext cx="2145695" cy="1500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500042"/>
            <a:ext cx="8001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образования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Промышленновского муниципального района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071563" y="285728"/>
            <a:ext cx="8072437" cy="14287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Вакансии педагогических работников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357430"/>
            <a:ext cx="8001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357298"/>
            <a:ext cx="750099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школы требуются учителя: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иностранного языка – 12;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химии -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2;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физики - 1;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истории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1;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обществознания -1.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pdz7s6v0dcgog8kgo0kow00cscc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1418" y="5052345"/>
            <a:ext cx="2582582" cy="18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6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947088"/>
              </p:ext>
            </p:extLst>
          </p:nvPr>
        </p:nvGraphicFramePr>
        <p:xfrm>
          <a:off x="1071538" y="142851"/>
          <a:ext cx="8072463" cy="5529283"/>
        </p:xfrm>
        <a:graphic>
          <a:graphicData uri="http://schemas.openxmlformats.org/drawingml/2006/table">
            <a:tbl>
              <a:tblPr/>
              <a:tblGrid>
                <a:gridCol w="1687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74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47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01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891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Динамика заработной платы и целевого показателя 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Промышленновскому муниципальному району</a:t>
                      </a:r>
                      <a:endParaRPr lang="ru-RU" sz="7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7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7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7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7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12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7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Средняя заработная плата</a:t>
                      </a:r>
                      <a:endParaRPr lang="ru-RU" sz="7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Целевой показатель</a:t>
                      </a:r>
                      <a:endParaRPr lang="ru-RU" sz="7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Средняя заработная плата</a:t>
                      </a:r>
                      <a:endParaRPr lang="ru-RU" sz="7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Целевой показатель</a:t>
                      </a:r>
                      <a:endParaRPr lang="ru-RU" sz="7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Средняя заработная плата</a:t>
                      </a:r>
                      <a:endParaRPr lang="ru-RU" sz="7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Целевой показатель</a:t>
                      </a:r>
                      <a:endParaRPr lang="ru-RU" sz="7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Дошкольные образовательные организации 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31914</a:t>
                      </a:r>
                      <a:endParaRPr lang="ru-RU" sz="7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28884</a:t>
                      </a:r>
                      <a:endParaRPr lang="ru-RU" sz="7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32627</a:t>
                      </a:r>
                      <a:endParaRPr lang="ru-RU" sz="7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32494</a:t>
                      </a:r>
                      <a:endParaRPr lang="ru-RU" sz="7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36869</a:t>
                      </a:r>
                      <a:endParaRPr lang="ru-RU" sz="7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37475,23</a:t>
                      </a:r>
                      <a:endParaRPr lang="ru-RU" sz="7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Общеобразовательные организации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32603</a:t>
                      </a:r>
                      <a:endParaRPr lang="ru-RU" sz="7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29806</a:t>
                      </a:r>
                      <a:endParaRPr lang="ru-RU" sz="7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34312</a:t>
                      </a:r>
                      <a:endParaRPr lang="ru-RU" sz="7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33962</a:t>
                      </a:r>
                      <a:endParaRPr lang="ru-RU" sz="7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40090,99</a:t>
                      </a:r>
                      <a:endParaRPr lang="ru-RU" sz="7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37015,20</a:t>
                      </a:r>
                      <a:endParaRPr lang="ru-RU" sz="7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Учреждения дополнительного образования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33592</a:t>
                      </a:r>
                      <a:endParaRPr lang="ru-RU" sz="7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31938</a:t>
                      </a:r>
                      <a:endParaRPr lang="ru-RU" sz="7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34254</a:t>
                      </a:r>
                      <a:endParaRPr lang="ru-RU" sz="7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34397</a:t>
                      </a:r>
                      <a:endParaRPr lang="ru-RU" sz="7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37798,98</a:t>
                      </a:r>
                      <a:endParaRPr lang="ru-RU" sz="7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38174,51</a:t>
                      </a:r>
                      <a:endParaRPr lang="ru-RU" sz="7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Учреждения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для           детей –сирот и детей оставшихся для попечения родителей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31315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30668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34034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33962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39271,72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37015,20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9" marR="43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Рисунок 2" descr="mpdz7s6v0dcgog8kgo0kow00cscc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5659293"/>
            <a:ext cx="1714480" cy="119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pdz7s6v0dcgog8kgo0kow00cscc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1418" y="5052345"/>
            <a:ext cx="2582582" cy="180565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71538" y="2285992"/>
            <a:ext cx="8072462" cy="258316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  <a:t>С 1 сентября 2020 года выплаты за классное руководство из федерального бюджета составят </a:t>
            </a:r>
            <a:b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  <a:t>5 тыс. рублей</a:t>
            </a:r>
            <a:endParaRPr lang="ru-RU" sz="4800" dirty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1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pdz7s6v0dcgog8kgo0kow00cscc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4572008"/>
            <a:ext cx="2582582" cy="180565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71538" y="4500570"/>
            <a:ext cx="5000660" cy="185738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bg2">
                    <a:lumMod val="75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bg2">
                    <a:lumMod val="75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Докладчик: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Мясоедова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Татьяна Васильевна,</a:t>
            </a:r>
            <a:br>
              <a:rPr lang="ru-RU" sz="16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начальник Управления образования администрации Промышленновского муниципального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округа </a:t>
            </a:r>
            <a:endParaRPr lang="ru-RU" sz="1600" dirty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1285860"/>
            <a:ext cx="75724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«Подведение итогов за 2019-2020 учебный год. Стратегические </a:t>
            </a: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актуальные задачи обновления содержания и повышение качества образования»</a:t>
            </a:r>
            <a:endParaRPr lang="ru-RU" sz="4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pdz7s6v0dcgog8kgo0kow00cscc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1418" y="5052345"/>
            <a:ext cx="2582582" cy="180565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71538" y="2285992"/>
            <a:ext cx="8180982" cy="28712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  <a:t>огласно </a:t>
            </a:r>
            <a:r>
              <a:rPr lang="ru-RU" sz="4800" dirty="0"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  <a:t>казу президента,    с</a:t>
            </a:r>
            <a: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  <a:t> 1 сентября 2020 года введено бесплатное питание для учащихся начальных классов</a:t>
            </a:r>
            <a:b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lang="ru-RU" sz="4800" dirty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0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pdz7s6v0dcgog8kgo0kow00cscc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4572008"/>
            <a:ext cx="2582582" cy="180565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71538" y="1643050"/>
            <a:ext cx="8072462" cy="278608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Приветствуем </a:t>
            </a:r>
            <a:b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августовской конференции </a:t>
            </a:r>
            <a:b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</a:t>
            </a:r>
            <a:b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Промышленновского муниципального 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sz="3200" b="1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214290"/>
            <a:ext cx="1322486" cy="1358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pdz7s6v0dcgog8kgo0kow00cscc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4572008"/>
            <a:ext cx="2582582" cy="18056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728" y="1285860"/>
            <a:ext cx="75724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период 2020 года проведено 69 аукционов на общую сумму 222 миллиона рублей.</a:t>
            </a:r>
          </a:p>
          <a:p>
            <a:pPr algn="ctr"/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Экономия составила–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 миллиона рублей.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pdz7s6v0dcgog8kgo0kow00cscc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1418" y="5052345"/>
            <a:ext cx="2582582" cy="180565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71538" y="2285992"/>
            <a:ext cx="8072462" cy="207170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endParaRPr lang="ru-RU" sz="3200" dirty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76672"/>
            <a:ext cx="7786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24456">
                    <a:satMod val="13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Капитальный ремонт кровли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48" y="2106192"/>
            <a:ext cx="2592288" cy="2431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1538" y="1318754"/>
            <a:ext cx="329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Вагановский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сад» с. Журавлево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95" y="5192147"/>
            <a:ext cx="3003798" cy="1426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185067" y="4600537"/>
            <a:ext cx="329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Протопоповская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ООШ»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320" y="2585106"/>
            <a:ext cx="3444224" cy="2583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061517" y="1962826"/>
            <a:ext cx="329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«Лебедевская ООШ»,           д. Пор-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Искитим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71538" y="2285992"/>
            <a:ext cx="8072462" cy="207170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endParaRPr lang="ru-RU" sz="3200" dirty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76672"/>
            <a:ext cx="7786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24456">
                    <a:satMod val="13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МБДОУ «</a:t>
            </a:r>
            <a:r>
              <a:rPr lang="ru-RU" sz="3200" b="1" dirty="0" err="1" smtClean="0">
                <a:solidFill>
                  <a:srgbClr val="424456">
                    <a:satMod val="13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Калинкинский</a:t>
            </a:r>
            <a:r>
              <a:rPr lang="ru-RU" sz="3200" b="1" dirty="0" smtClean="0">
                <a:solidFill>
                  <a:srgbClr val="424456">
                    <a:satMod val="13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детский сад»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75781"/>
            <a:ext cx="3261130" cy="2445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322" y="1168411"/>
            <a:ext cx="3063102" cy="2297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97" y="3789040"/>
            <a:ext cx="3049865" cy="2287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mpdz7s6v0dcgog8kgo0kow00cscc0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0322" y="5567905"/>
            <a:ext cx="1827006" cy="12773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49040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33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71538" y="2285992"/>
            <a:ext cx="8072462" cy="207170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endParaRPr lang="ru-RU" sz="3200" dirty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76672"/>
            <a:ext cx="77867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24456">
                    <a:satMod val="13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Резиновое покрытие на спортивных площадках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pdz7s6v0dcgog8kgo0kow00cscc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0322" y="5567905"/>
            <a:ext cx="1827006" cy="12773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49" y="1230117"/>
            <a:ext cx="3460253" cy="2595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102" y="2082710"/>
            <a:ext cx="4646927" cy="3485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928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71538" y="2285992"/>
            <a:ext cx="8072462" cy="207170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endParaRPr lang="ru-RU" sz="3200" dirty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76672"/>
            <a:ext cx="77867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24456">
                    <a:satMod val="13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Площадки центров цифрового и гуманитарного профилей «Точка роста»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pdz7s6v0dcgog8kgo0kow00cscc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0322" y="5567905"/>
            <a:ext cx="1827006" cy="12773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455" y="4014074"/>
            <a:ext cx="3104660" cy="2328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6063" y="1969785"/>
            <a:ext cx="3327160" cy="2495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3403" y="2762623"/>
            <a:ext cx="3813043" cy="285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93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71538" y="2285992"/>
            <a:ext cx="8072462" cy="207170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endParaRPr lang="ru-RU" sz="3200" dirty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76672"/>
            <a:ext cx="77867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24456">
                    <a:satMod val="13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Внедрение целевой модели цифровой образовательной среды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pdz7s6v0dcgog8kgo0kow00cscc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843381"/>
            <a:ext cx="1433000" cy="10019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21098"/>
            <a:ext cx="6250731" cy="468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47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71538" y="2285992"/>
            <a:ext cx="8072462" cy="207170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endParaRPr lang="ru-RU" sz="3200" dirty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76672"/>
            <a:ext cx="77867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24456">
                    <a:satMod val="13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Аварийная разблокировка запасных дверей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pdz7s6v0dcgog8kgo0kow00cscc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843381"/>
            <a:ext cx="1433000" cy="10019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75829"/>
            <a:ext cx="6444208" cy="48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53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3">
      <a:dk1>
        <a:sysClr val="windowText" lastClr="000000"/>
      </a:dk1>
      <a:lt1>
        <a:sysClr val="window" lastClr="FFFFFF"/>
      </a:lt1>
      <a:dk2>
        <a:srgbClr val="424456"/>
      </a:dk2>
      <a:lt2>
        <a:srgbClr val="00467A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259</Words>
  <Application>Microsoft Office PowerPoint</Application>
  <PresentationFormat>Экран (4:3)</PresentationFormat>
  <Paragraphs>85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Приветствуем  участников августовской конференции  педагогических работников  Промышленновского муниципального округа</vt:lpstr>
      <vt:lpstr>  Докладчик: Мясоедова Татьяна Васильевна, начальник Управления образования администрации Промышленновского муниципального округа 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 Докладчик: Мясоедова Татьяна Васильевна, начальник Управления образования администрации Промышленновского муниципального округа </vt:lpstr>
      <vt:lpstr>   Внедрение персонифицированного учета дополнительного образования с 01.09.2019 года.  Переход на персонифицированное финансирование дополнительного образования с 01.09.2020 года.  Сертификатами охвачено 80% детей в возрасте от 5 до 17 лет </vt:lpstr>
      <vt:lpstr>     Средняя нагрузка учителей по отчету ОО-1  на 01 января  2020г. – 1,67 ставки. В школах поселка Промышленная – 1,96,   Число ставок по штату (единиц 771,13)  Численность учителей (без совместителей 472,00)           </vt:lpstr>
      <vt:lpstr>Вакансии педагогических работников </vt:lpstr>
      <vt:lpstr>Презентация PowerPoint</vt:lpstr>
      <vt:lpstr>  С 1 сентября 2020 года выплаты за классное руководство из федерального бюджета составят  5 тыс. рублей</vt:lpstr>
      <vt:lpstr>   Согласно Указу президента,    с 1 сентября 2020 года введено бесплатное питание для учащихся начальных классов   </vt:lpstr>
      <vt:lpstr>Приветствуем  участников августовской конференции  педагогических работников  Промышленновского муниципального округа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1</cp:lastModifiedBy>
  <cp:revision>38</cp:revision>
  <dcterms:created xsi:type="dcterms:W3CDTF">2019-08-19T09:11:51Z</dcterms:created>
  <dcterms:modified xsi:type="dcterms:W3CDTF">2020-08-31T05:51:23Z</dcterms:modified>
</cp:coreProperties>
</file>